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4"/>
  </p:sldMasterIdLst>
  <p:notesMasterIdLst>
    <p:notesMasterId r:id="rId39"/>
  </p:notesMasterIdLst>
  <p:handoutMasterIdLst>
    <p:handoutMasterId r:id="rId40"/>
  </p:handoutMasterIdLst>
  <p:sldIdLst>
    <p:sldId id="303" r:id="rId5"/>
    <p:sldId id="1115" r:id="rId6"/>
    <p:sldId id="338" r:id="rId7"/>
    <p:sldId id="400" r:id="rId8"/>
    <p:sldId id="324" r:id="rId9"/>
    <p:sldId id="401" r:id="rId10"/>
    <p:sldId id="1114" r:id="rId11"/>
    <p:sldId id="410" r:id="rId12"/>
    <p:sldId id="364" r:id="rId13"/>
    <p:sldId id="1091" r:id="rId14"/>
    <p:sldId id="1113" r:id="rId15"/>
    <p:sldId id="1127" r:id="rId16"/>
    <p:sldId id="365" r:id="rId17"/>
    <p:sldId id="1102" r:id="rId18"/>
    <p:sldId id="573" r:id="rId19"/>
    <p:sldId id="1140" r:id="rId20"/>
    <p:sldId id="1129" r:id="rId21"/>
    <p:sldId id="1141" r:id="rId22"/>
    <p:sldId id="1136" r:id="rId23"/>
    <p:sldId id="1134" r:id="rId24"/>
    <p:sldId id="1130" r:id="rId25"/>
    <p:sldId id="1144" r:id="rId26"/>
    <p:sldId id="1133" r:id="rId27"/>
    <p:sldId id="1135" r:id="rId28"/>
    <p:sldId id="1145" r:id="rId29"/>
    <p:sldId id="1143" r:id="rId30"/>
    <p:sldId id="1138" r:id="rId31"/>
    <p:sldId id="1142" r:id="rId32"/>
    <p:sldId id="1116" r:id="rId33"/>
    <p:sldId id="1128" r:id="rId34"/>
    <p:sldId id="1088" r:id="rId35"/>
    <p:sldId id="1125" r:id="rId36"/>
    <p:sldId id="1105" r:id="rId37"/>
    <p:sldId id="355" r:id="rId38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2" userDrawn="1">
          <p15:clr>
            <a:srgbClr val="A4A3A4"/>
          </p15:clr>
        </p15:guide>
        <p15:guide id="3" pos="648" userDrawn="1">
          <p15:clr>
            <a:srgbClr val="A4A3A4"/>
          </p15:clr>
        </p15:guide>
        <p15:guide id="4" pos="72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 Lee" initials="RKL" lastIdx="1" clrIdx="0">
    <p:extLst>
      <p:ext uri="{19B8F6BF-5375-455C-9EA6-DF929625EA0E}">
        <p15:presenceInfo xmlns:p15="http://schemas.microsoft.com/office/powerpoint/2012/main" userId="Robert Lee" providerId="None"/>
      </p:ext>
    </p:extLst>
  </p:cmAuthor>
  <p:cmAuthor id="2" name="Patrick Davis" initials="PD" lastIdx="1" clrIdx="1">
    <p:extLst>
      <p:ext uri="{19B8F6BF-5375-455C-9EA6-DF929625EA0E}">
        <p15:presenceInfo xmlns:p15="http://schemas.microsoft.com/office/powerpoint/2012/main" userId="S-1-5-21-823518204-484763869-725345543-74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486B"/>
    <a:srgbClr val="C1896D"/>
    <a:srgbClr val="E1692C"/>
    <a:srgbClr val="407CCA"/>
    <a:srgbClr val="5E35D3"/>
    <a:srgbClr val="FFFFFF"/>
    <a:srgbClr val="728E72"/>
    <a:srgbClr val="7272B8"/>
    <a:srgbClr val="9FD5CA"/>
    <a:srgbClr val="A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613"/>
  </p:normalViewPr>
  <p:slideViewPr>
    <p:cSldViewPr snapToGrid="0" snapToObjects="1" showGuides="1">
      <p:cViewPr varScale="1">
        <p:scale>
          <a:sx n="100" d="100"/>
          <a:sy n="100" d="100"/>
        </p:scale>
        <p:origin x="108" y="72"/>
      </p:cViewPr>
      <p:guideLst>
        <p:guide orient="horz" pos="912"/>
        <p:guide pos="648"/>
        <p:guide pos="729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632"/>
    </p:cViewPr>
  </p:sorterViewPr>
  <p:notesViewPr>
    <p:cSldViewPr snapToGrid="0" snapToObjects="1" showGuides="1">
      <p:cViewPr varScale="1">
        <p:scale>
          <a:sx n="86" d="100"/>
          <a:sy n="86" d="100"/>
        </p:scale>
        <p:origin x="1963" y="5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992673517892657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Condition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xVal>
            <c:numRef>
              <c:f>Sheet1!$A$2:$A$24</c:f>
              <c:numCache>
                <c:formatCode>General</c:formatCode>
                <c:ptCount val="23"/>
                <c:pt idx="0">
                  <c:v>-10</c:v>
                </c:pt>
                <c:pt idx="1">
                  <c:v>-9</c:v>
                </c:pt>
                <c:pt idx="2">
                  <c:v>-8</c:v>
                </c:pt>
                <c:pt idx="3">
                  <c:v>-7</c:v>
                </c:pt>
                <c:pt idx="4">
                  <c:v>-6</c:v>
                </c:pt>
                <c:pt idx="5">
                  <c:v>-5</c:v>
                </c:pt>
                <c:pt idx="6">
                  <c:v>-4</c:v>
                </c:pt>
                <c:pt idx="7">
                  <c:v>-3</c:v>
                </c:pt>
                <c:pt idx="8">
                  <c:v>-2</c:v>
                </c:pt>
                <c:pt idx="9">
                  <c:v>-1.5</c:v>
                </c:pt>
                <c:pt idx="10">
                  <c:v>-1</c:v>
                </c:pt>
                <c:pt idx="11">
                  <c:v>0</c:v>
                </c:pt>
                <c:pt idx="12">
                  <c:v>1</c:v>
                </c:pt>
                <c:pt idx="13">
                  <c:v>1.5</c:v>
                </c:pt>
                <c:pt idx="14">
                  <c:v>2</c:v>
                </c:pt>
                <c:pt idx="15">
                  <c:v>3</c:v>
                </c:pt>
                <c:pt idx="16">
                  <c:v>4</c:v>
                </c:pt>
                <c:pt idx="17">
                  <c:v>5</c:v>
                </c:pt>
                <c:pt idx="18">
                  <c:v>6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  <c:pt idx="22">
                  <c:v>10</c:v>
                </c:pt>
              </c:numCache>
            </c:numRef>
          </c:xVal>
          <c:yVal>
            <c:numRef>
              <c:f>Sheet1!$B$2:$B$24</c:f>
              <c:numCache>
                <c:formatCode>General</c:formatCode>
                <c:ptCount val="23"/>
                <c:pt idx="0">
                  <c:v>5</c:v>
                </c:pt>
                <c:pt idx="1">
                  <c:v>4.9800000000000004</c:v>
                </c:pt>
                <c:pt idx="2">
                  <c:v>4.92</c:v>
                </c:pt>
                <c:pt idx="3">
                  <c:v>4.8</c:v>
                </c:pt>
                <c:pt idx="4">
                  <c:v>4.57</c:v>
                </c:pt>
                <c:pt idx="5">
                  <c:v>4.3</c:v>
                </c:pt>
                <c:pt idx="6">
                  <c:v>3.95</c:v>
                </c:pt>
                <c:pt idx="7">
                  <c:v>3.55</c:v>
                </c:pt>
                <c:pt idx="8">
                  <c:v>3</c:v>
                </c:pt>
                <c:pt idx="9">
                  <c:v>2.5499999999999998</c:v>
                </c:pt>
                <c:pt idx="10">
                  <c:v>2.0499999999999998</c:v>
                </c:pt>
                <c:pt idx="11">
                  <c:v>0</c:v>
                </c:pt>
                <c:pt idx="12">
                  <c:v>-2.0499999999999998</c:v>
                </c:pt>
                <c:pt idx="13">
                  <c:v>-2.5499999999999998</c:v>
                </c:pt>
                <c:pt idx="14">
                  <c:v>-3</c:v>
                </c:pt>
                <c:pt idx="15">
                  <c:v>-3.55</c:v>
                </c:pt>
                <c:pt idx="16">
                  <c:v>-3.95</c:v>
                </c:pt>
                <c:pt idx="17">
                  <c:v>-4.3</c:v>
                </c:pt>
                <c:pt idx="18">
                  <c:v>-4.57</c:v>
                </c:pt>
                <c:pt idx="19">
                  <c:v>-4.8</c:v>
                </c:pt>
                <c:pt idx="20">
                  <c:v>-4.92</c:v>
                </c:pt>
                <c:pt idx="21">
                  <c:v>-4.9800000000000004</c:v>
                </c:pt>
                <c:pt idx="22">
                  <c:v>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800-436E-80D7-A7141236C83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Sheet1!$A$2:$A$24</c:f>
              <c:numCache>
                <c:formatCode>General</c:formatCode>
                <c:ptCount val="23"/>
                <c:pt idx="0">
                  <c:v>-10</c:v>
                </c:pt>
                <c:pt idx="1">
                  <c:v>-9</c:v>
                </c:pt>
                <c:pt idx="2">
                  <c:v>-8</c:v>
                </c:pt>
                <c:pt idx="3">
                  <c:v>-7</c:v>
                </c:pt>
                <c:pt idx="4">
                  <c:v>-6</c:v>
                </c:pt>
                <c:pt idx="5">
                  <c:v>-5</c:v>
                </c:pt>
                <c:pt idx="6">
                  <c:v>-4</c:v>
                </c:pt>
                <c:pt idx="7">
                  <c:v>-3</c:v>
                </c:pt>
                <c:pt idx="8">
                  <c:v>-2</c:v>
                </c:pt>
                <c:pt idx="9">
                  <c:v>-1.5</c:v>
                </c:pt>
                <c:pt idx="10">
                  <c:v>-1</c:v>
                </c:pt>
                <c:pt idx="11">
                  <c:v>0</c:v>
                </c:pt>
                <c:pt idx="12">
                  <c:v>1</c:v>
                </c:pt>
                <c:pt idx="13">
                  <c:v>1.5</c:v>
                </c:pt>
                <c:pt idx="14">
                  <c:v>2</c:v>
                </c:pt>
                <c:pt idx="15">
                  <c:v>3</c:v>
                </c:pt>
                <c:pt idx="16">
                  <c:v>4</c:v>
                </c:pt>
                <c:pt idx="17">
                  <c:v>5</c:v>
                </c:pt>
                <c:pt idx="18">
                  <c:v>6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  <c:pt idx="22">
                  <c:v>10</c:v>
                </c:pt>
              </c:numCache>
            </c:numRef>
          </c:xVal>
          <c:yVal>
            <c:numRef>
              <c:f>Sheet1!$C$2:$C$24</c:f>
              <c:numCache>
                <c:formatCode>General</c:formatCode>
                <c:ptCount val="23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043-47A5-964F-0DC4805452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60155167"/>
        <c:axId val="1334950047"/>
      </c:scatterChart>
      <c:valAx>
        <c:axId val="1460155167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Age</a:t>
                </a:r>
              </a:p>
            </c:rich>
          </c:tx>
          <c:layout>
            <c:manualLayout>
              <c:xMode val="edge"/>
              <c:yMode val="edge"/>
              <c:x val="0.44550853018372705"/>
              <c:y val="0.943859796687823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334950047"/>
        <c:crosses val="autoZero"/>
        <c:crossBetween val="midCat"/>
      </c:valAx>
      <c:valAx>
        <c:axId val="133495004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Condition</a:t>
                </a:r>
              </a:p>
            </c:rich>
          </c:tx>
          <c:layout>
            <c:manualLayout>
              <c:xMode val="edge"/>
              <c:yMode val="edge"/>
              <c:x val="0"/>
              <c:y val="0.512494963770554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460155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0.16498</cdr:x>
      <cdr:y>0.08289</cdr:y>
    </cdr:from>
    <cdr:to>
      <cdr:x>0.50054</cdr:x>
      <cdr:y>0.49589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E2106156-615F-4A3E-BAA3-EA3EBCB3DA5A}"/>
            </a:ext>
          </a:extLst>
        </cdr:cNvPr>
        <cdr:cNvSpPr/>
      </cdr:nvSpPr>
      <cdr:spPr>
        <a:xfrm xmlns:a="http://schemas.openxmlformats.org/drawingml/2006/main">
          <a:off x="854846" y="360679"/>
          <a:ext cx="1738738" cy="179709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3">
            <a:alpha val="34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69920" cy="481727"/>
          </a:xfrm>
          <a:prstGeom prst="rect">
            <a:avLst/>
          </a:prstGeom>
        </p:spPr>
        <p:txBody>
          <a:bodyPr vert="horz" lIns="96620" tIns="48309" rIns="96620" bIns="4830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20" tIns="48309" rIns="96620" bIns="48309" rtlCol="0"/>
          <a:lstStyle>
            <a:lvl1pPr algn="r">
              <a:defRPr sz="1200"/>
            </a:lvl1pPr>
          </a:lstStyle>
          <a:p>
            <a:fld id="{D9D1D1B1-32BC-4D42-A914-53750B29E8E9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119476"/>
            <a:ext cx="3169920" cy="481726"/>
          </a:xfrm>
          <a:prstGeom prst="rect">
            <a:avLst/>
          </a:prstGeom>
        </p:spPr>
        <p:txBody>
          <a:bodyPr vert="horz" lIns="96620" tIns="48309" rIns="96620" bIns="4830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6"/>
            <a:ext cx="3169920" cy="481726"/>
          </a:xfrm>
          <a:prstGeom prst="rect">
            <a:avLst/>
          </a:prstGeom>
        </p:spPr>
        <p:txBody>
          <a:bodyPr vert="horz" lIns="96620" tIns="48309" rIns="96620" bIns="48309" rtlCol="0" anchor="b"/>
          <a:lstStyle>
            <a:lvl1pPr algn="r">
              <a:defRPr sz="1200"/>
            </a:lvl1pPr>
          </a:lstStyle>
          <a:p>
            <a:fld id="{68197BEC-8D18-5745-AC72-264B7C4D8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82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69920" cy="481727"/>
          </a:xfrm>
          <a:prstGeom prst="rect">
            <a:avLst/>
          </a:prstGeom>
        </p:spPr>
        <p:txBody>
          <a:bodyPr vert="horz" lIns="96620" tIns="48309" rIns="96620" bIns="4830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20" tIns="48309" rIns="96620" bIns="48309" rtlCol="0"/>
          <a:lstStyle>
            <a:lvl1pPr algn="r">
              <a:defRPr sz="1200"/>
            </a:lvl1pPr>
          </a:lstStyle>
          <a:p>
            <a:fld id="{5FD0EA92-0C48-AE4C-B358-F8317FAFB9CB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0" tIns="48309" rIns="96620" bIns="4830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80"/>
            <a:ext cx="5852160" cy="3780473"/>
          </a:xfrm>
          <a:prstGeom prst="rect">
            <a:avLst/>
          </a:prstGeom>
        </p:spPr>
        <p:txBody>
          <a:bodyPr vert="horz" lIns="96620" tIns="48309" rIns="96620" bIns="4830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6"/>
            <a:ext cx="3169920" cy="481726"/>
          </a:xfrm>
          <a:prstGeom prst="rect">
            <a:avLst/>
          </a:prstGeom>
        </p:spPr>
        <p:txBody>
          <a:bodyPr vert="horz" lIns="96620" tIns="48309" rIns="96620" bIns="4830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6"/>
            <a:ext cx="3169920" cy="481726"/>
          </a:xfrm>
          <a:prstGeom prst="rect">
            <a:avLst/>
          </a:prstGeom>
        </p:spPr>
        <p:txBody>
          <a:bodyPr vert="horz" lIns="96620" tIns="48309" rIns="96620" bIns="48309" rtlCol="0" anchor="b"/>
          <a:lstStyle>
            <a:lvl1pPr algn="r">
              <a:defRPr sz="1200"/>
            </a:lvl1pPr>
          </a:lstStyle>
          <a:p>
            <a:fld id="{57896D4B-ADEE-8244-934D-45D8B13C2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77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96D4B-ADEE-8244-934D-45D8B13C272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961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96D4B-ADEE-8244-934D-45D8B13C272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77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96D4B-ADEE-8244-934D-45D8B13C272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900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349875"/>
            <a:ext cx="12192000" cy="15081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-105784" y="4238322"/>
            <a:ext cx="12403567" cy="2355925"/>
          </a:xfrm>
          <a:custGeom>
            <a:avLst/>
            <a:gdLst>
              <a:gd name="connsiteX0" fmla="*/ 64546 w 12403567"/>
              <a:gd name="connsiteY0" fmla="*/ 0 h 2667896"/>
              <a:gd name="connsiteX1" fmla="*/ 12403567 w 12403567"/>
              <a:gd name="connsiteY1" fmla="*/ 1247887 h 2667896"/>
              <a:gd name="connsiteX2" fmla="*/ 12403567 w 12403567"/>
              <a:gd name="connsiteY2" fmla="*/ 2667896 h 2667896"/>
              <a:gd name="connsiteX3" fmla="*/ 0 w 12403567"/>
              <a:gd name="connsiteY3" fmla="*/ 2011680 h 2667896"/>
              <a:gd name="connsiteX4" fmla="*/ 64546 w 12403567"/>
              <a:gd name="connsiteY4" fmla="*/ 0 h 266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3567" h="2667896">
                <a:moveTo>
                  <a:pt x="64546" y="0"/>
                </a:moveTo>
                <a:lnTo>
                  <a:pt x="12403567" y="1247887"/>
                </a:lnTo>
                <a:lnTo>
                  <a:pt x="12403567" y="2667896"/>
                </a:lnTo>
                <a:lnTo>
                  <a:pt x="0" y="2011680"/>
                </a:lnTo>
                <a:lnTo>
                  <a:pt x="6454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" dist="127000" dir="7860000" algn="t" rotWithShape="0">
              <a:schemeClr val="tx1">
                <a:alpha val="7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" t="7096" r="8571" b="11742"/>
          <a:stretch/>
        </p:blipFill>
        <p:spPr>
          <a:xfrm>
            <a:off x="8860710" y="2736764"/>
            <a:ext cx="2951181" cy="22596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4AA5C-4DF5-1347-A253-6DB5DC179B3A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5827-E419-7145-98D1-8DDF13C3A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78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 rot="10800000">
            <a:off x="6088360" y="0"/>
            <a:ext cx="6175080" cy="2717286"/>
            <a:chOff x="6029866" y="-156194"/>
            <a:chExt cx="6175080" cy="2717286"/>
          </a:xfrm>
        </p:grpSpPr>
        <p:sp>
          <p:nvSpPr>
            <p:cNvPr id="5" name="Rectangle 4"/>
            <p:cNvSpPr/>
            <p:nvPr userDrawn="1"/>
          </p:nvSpPr>
          <p:spPr>
            <a:xfrm>
              <a:off x="6102247" y="289932"/>
              <a:ext cx="6100365" cy="22711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19" tIns="22860" rIns="45719" bIns="22860" rtlCol="0" anchor="ctr"/>
            <a:lstStyle/>
            <a:p>
              <a:pPr algn="ctr"/>
              <a:endParaRPr lang="en-US"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7"/>
            <p:cNvSpPr/>
            <p:nvPr userDrawn="1"/>
          </p:nvSpPr>
          <p:spPr>
            <a:xfrm>
              <a:off x="6029866" y="-156194"/>
              <a:ext cx="6175080" cy="892252"/>
            </a:xfrm>
            <a:custGeom>
              <a:avLst/>
              <a:gdLst>
                <a:gd name="connsiteX0" fmla="*/ 64546 w 12403567"/>
                <a:gd name="connsiteY0" fmla="*/ 0 h 2667896"/>
                <a:gd name="connsiteX1" fmla="*/ 12403567 w 12403567"/>
                <a:gd name="connsiteY1" fmla="*/ 1247887 h 2667896"/>
                <a:gd name="connsiteX2" fmla="*/ 12403567 w 12403567"/>
                <a:gd name="connsiteY2" fmla="*/ 2667896 h 2667896"/>
                <a:gd name="connsiteX3" fmla="*/ 0 w 12403567"/>
                <a:gd name="connsiteY3" fmla="*/ 2011680 h 2667896"/>
                <a:gd name="connsiteX4" fmla="*/ 64546 w 12403567"/>
                <a:gd name="connsiteY4" fmla="*/ 0 h 266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03567" h="2667896">
                  <a:moveTo>
                    <a:pt x="64546" y="0"/>
                  </a:moveTo>
                  <a:lnTo>
                    <a:pt x="12403567" y="1247887"/>
                  </a:lnTo>
                  <a:lnTo>
                    <a:pt x="12403567" y="2667896"/>
                  </a:lnTo>
                  <a:lnTo>
                    <a:pt x="0" y="2011680"/>
                  </a:lnTo>
                  <a:lnTo>
                    <a:pt x="645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sp>
        <p:nvSpPr>
          <p:cNvPr id="10" name="Rectangle 9"/>
          <p:cNvSpPr/>
          <p:nvPr userDrawn="1"/>
        </p:nvSpPr>
        <p:spPr>
          <a:xfrm>
            <a:off x="1" y="0"/>
            <a:ext cx="611559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624982" y="517979"/>
            <a:ext cx="5024438" cy="914400"/>
          </a:xfrm>
          <a:ln>
            <a:noFill/>
          </a:ln>
        </p:spPr>
        <p:txBody>
          <a:bodyPr anchor="b" anchorCtr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Chaparral Pro" charset="0"/>
                <a:ea typeface="Chaparral Pro" charset="0"/>
                <a:cs typeface="Chaparral Pro" charset="0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624982" y="1460401"/>
            <a:ext cx="5024438" cy="914400"/>
          </a:xfrm>
          <a:ln>
            <a:noFill/>
          </a:ln>
        </p:spPr>
        <p:txBody>
          <a:bodyPr anchor="t" anchorCtr="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01306" cy="6858000"/>
          </a:xfrm>
          <a:prstGeom prst="rect">
            <a:avLst/>
          </a:prstGeom>
          <a:solidFill>
            <a:srgbClr val="040404">
              <a:alpha val="12000"/>
            </a:srgb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2133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624982" y="2506662"/>
            <a:ext cx="5181600" cy="4351338"/>
          </a:xfrm>
        </p:spPr>
        <p:txBody>
          <a:bodyPr anchor="ctr" anchorCtr="0"/>
          <a:lstStyle>
            <a:lvl1pPr>
              <a:defRPr>
                <a:solidFill>
                  <a:schemeClr val="accent1"/>
                </a:solidFill>
                <a:effectLst/>
              </a:defRPr>
            </a:lvl1pPr>
            <a:lvl2pPr>
              <a:defRPr>
                <a:solidFill>
                  <a:schemeClr val="accent1"/>
                </a:solidFill>
                <a:effectLst/>
              </a:defRPr>
            </a:lvl2pPr>
            <a:lvl3pPr>
              <a:defRPr>
                <a:solidFill>
                  <a:schemeClr val="accent1"/>
                </a:solidFill>
                <a:effectLst/>
              </a:defRPr>
            </a:lvl3pPr>
            <a:lvl4pPr>
              <a:defRPr>
                <a:solidFill>
                  <a:schemeClr val="accent1"/>
                </a:solidFill>
                <a:effectLst/>
              </a:defRPr>
            </a:lvl4pPr>
            <a:lvl5pPr>
              <a:defRPr>
                <a:solidFill>
                  <a:schemeClr val="accent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 rot="10800000">
            <a:off x="0" y="0"/>
            <a:ext cx="6175080" cy="2717286"/>
            <a:chOff x="6029866" y="-156194"/>
            <a:chExt cx="6175080" cy="2717286"/>
          </a:xfrm>
        </p:grpSpPr>
        <p:sp>
          <p:nvSpPr>
            <p:cNvPr id="5" name="Rectangle 4"/>
            <p:cNvSpPr/>
            <p:nvPr userDrawn="1"/>
          </p:nvSpPr>
          <p:spPr>
            <a:xfrm>
              <a:off x="6102247" y="289932"/>
              <a:ext cx="6100365" cy="22711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19" tIns="22860" rIns="45719" bIns="22860" rtlCol="0" anchor="ctr"/>
            <a:lstStyle/>
            <a:p>
              <a:pPr algn="ctr"/>
              <a:endParaRPr lang="en-US"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7"/>
            <p:cNvSpPr/>
            <p:nvPr userDrawn="1"/>
          </p:nvSpPr>
          <p:spPr>
            <a:xfrm>
              <a:off x="6029866" y="-156194"/>
              <a:ext cx="6175080" cy="892252"/>
            </a:xfrm>
            <a:custGeom>
              <a:avLst/>
              <a:gdLst>
                <a:gd name="connsiteX0" fmla="*/ 64546 w 12403567"/>
                <a:gd name="connsiteY0" fmla="*/ 0 h 2667896"/>
                <a:gd name="connsiteX1" fmla="*/ 12403567 w 12403567"/>
                <a:gd name="connsiteY1" fmla="*/ 1247887 h 2667896"/>
                <a:gd name="connsiteX2" fmla="*/ 12403567 w 12403567"/>
                <a:gd name="connsiteY2" fmla="*/ 2667896 h 2667896"/>
                <a:gd name="connsiteX3" fmla="*/ 0 w 12403567"/>
                <a:gd name="connsiteY3" fmla="*/ 2011680 h 2667896"/>
                <a:gd name="connsiteX4" fmla="*/ 64546 w 12403567"/>
                <a:gd name="connsiteY4" fmla="*/ 0 h 266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03567" h="2667896">
                  <a:moveTo>
                    <a:pt x="64546" y="0"/>
                  </a:moveTo>
                  <a:lnTo>
                    <a:pt x="12403567" y="1247887"/>
                  </a:lnTo>
                  <a:lnTo>
                    <a:pt x="12403567" y="2667896"/>
                  </a:lnTo>
                  <a:lnTo>
                    <a:pt x="0" y="2011680"/>
                  </a:lnTo>
                  <a:lnTo>
                    <a:pt x="645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sp>
        <p:nvSpPr>
          <p:cNvPr id="10" name="Rectangle 9"/>
          <p:cNvSpPr/>
          <p:nvPr userDrawn="1"/>
        </p:nvSpPr>
        <p:spPr>
          <a:xfrm>
            <a:off x="6083550" y="-1"/>
            <a:ext cx="611559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36622" y="517979"/>
            <a:ext cx="5024438" cy="914400"/>
          </a:xfrm>
          <a:ln>
            <a:noFill/>
          </a:ln>
        </p:spPr>
        <p:txBody>
          <a:bodyPr anchor="b" anchorCtr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Chaparral Pro" charset="0"/>
                <a:ea typeface="Chaparral Pro" charset="0"/>
                <a:cs typeface="Chaparral Pro" charset="0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36622" y="1460401"/>
            <a:ext cx="5024438" cy="914400"/>
          </a:xfrm>
          <a:ln>
            <a:noFill/>
          </a:ln>
        </p:spPr>
        <p:txBody>
          <a:bodyPr anchor="t" anchorCtr="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090694" y="0"/>
            <a:ext cx="6101306" cy="6858000"/>
          </a:xfrm>
          <a:prstGeom prst="rect">
            <a:avLst/>
          </a:prstGeom>
          <a:solidFill>
            <a:srgbClr val="040404">
              <a:alpha val="12000"/>
            </a:srgb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2133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536622" y="2506662"/>
            <a:ext cx="5181600" cy="4351338"/>
          </a:xfrm>
        </p:spPr>
        <p:txBody>
          <a:bodyPr anchor="ctr" anchorCtr="0"/>
          <a:lstStyle>
            <a:lvl1pPr>
              <a:defRPr>
                <a:solidFill>
                  <a:schemeClr val="accent1"/>
                </a:solidFill>
                <a:effectLst/>
              </a:defRPr>
            </a:lvl1pPr>
            <a:lvl2pPr>
              <a:defRPr>
                <a:solidFill>
                  <a:schemeClr val="accent1"/>
                </a:solidFill>
                <a:effectLst/>
              </a:defRPr>
            </a:lvl2pPr>
            <a:lvl3pPr>
              <a:defRPr>
                <a:solidFill>
                  <a:schemeClr val="accent1"/>
                </a:solidFill>
                <a:effectLst/>
              </a:defRPr>
            </a:lvl3pPr>
            <a:lvl4pPr>
              <a:defRPr>
                <a:solidFill>
                  <a:schemeClr val="accent1"/>
                </a:solidFill>
                <a:effectLst/>
              </a:defRPr>
            </a:lvl4pPr>
            <a:lvl5pPr>
              <a:defRPr>
                <a:solidFill>
                  <a:schemeClr val="accent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 Phot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6159851" y="0"/>
            <a:ext cx="6032150" cy="46878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5872163" cy="468788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6152010" y="4586841"/>
            <a:ext cx="6100365" cy="2271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60" rIns="45719" bIns="22860" rtlCol="0" anchor="ctr"/>
          <a:lstStyle/>
          <a:p>
            <a:pPr algn="ctr"/>
            <a:endParaRPr lang="en-US" sz="120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652616" y="4814888"/>
            <a:ext cx="5024438" cy="914400"/>
          </a:xfrm>
          <a:ln>
            <a:noFill/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Chaparral Pro" charset="0"/>
                <a:ea typeface="Chaparral Pro" charset="0"/>
                <a:cs typeface="Chaparral Pro" charset="0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652616" y="5757310"/>
            <a:ext cx="5024438" cy="914400"/>
          </a:xfrm>
          <a:ln>
            <a:noFill/>
          </a:ln>
        </p:spPr>
        <p:txBody>
          <a:bodyPr anchor="t" anchorCtr="0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Freeform 7"/>
          <p:cNvSpPr/>
          <p:nvPr userDrawn="1"/>
        </p:nvSpPr>
        <p:spPr>
          <a:xfrm flipH="1">
            <a:off x="6100364" y="4140715"/>
            <a:ext cx="6175080" cy="892252"/>
          </a:xfrm>
          <a:custGeom>
            <a:avLst/>
            <a:gdLst>
              <a:gd name="connsiteX0" fmla="*/ 64546 w 12403567"/>
              <a:gd name="connsiteY0" fmla="*/ 0 h 2667896"/>
              <a:gd name="connsiteX1" fmla="*/ 12403567 w 12403567"/>
              <a:gd name="connsiteY1" fmla="*/ 1247887 h 2667896"/>
              <a:gd name="connsiteX2" fmla="*/ 12403567 w 12403567"/>
              <a:gd name="connsiteY2" fmla="*/ 2667896 h 2667896"/>
              <a:gd name="connsiteX3" fmla="*/ 0 w 12403567"/>
              <a:gd name="connsiteY3" fmla="*/ 2011680 h 2667896"/>
              <a:gd name="connsiteX4" fmla="*/ 64546 w 12403567"/>
              <a:gd name="connsiteY4" fmla="*/ 0 h 266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3567" h="2667896">
                <a:moveTo>
                  <a:pt x="64546" y="0"/>
                </a:moveTo>
                <a:lnTo>
                  <a:pt x="12403567" y="1247887"/>
                </a:lnTo>
                <a:lnTo>
                  <a:pt x="12403567" y="2667896"/>
                </a:lnTo>
                <a:lnTo>
                  <a:pt x="0" y="2011680"/>
                </a:lnTo>
                <a:lnTo>
                  <a:pt x="6454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-113885" y="4586841"/>
            <a:ext cx="6100365" cy="2271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60" rIns="45719" bIns="22860" rtlCol="0" anchor="ctr"/>
          <a:lstStyle/>
          <a:p>
            <a:pPr algn="ctr"/>
            <a:endParaRPr lang="en-US" sz="120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86721" y="4814888"/>
            <a:ext cx="5024438" cy="914400"/>
          </a:xfrm>
          <a:ln>
            <a:noFill/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Chaparral Pro" charset="0"/>
                <a:ea typeface="Chaparral Pro" charset="0"/>
                <a:cs typeface="Chaparral Pro" charset="0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86721" y="5757310"/>
            <a:ext cx="5024438" cy="914400"/>
          </a:xfrm>
          <a:ln>
            <a:noFill/>
          </a:ln>
        </p:spPr>
        <p:txBody>
          <a:bodyPr anchor="t" anchorCtr="0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Freeform 13"/>
          <p:cNvSpPr/>
          <p:nvPr userDrawn="1"/>
        </p:nvSpPr>
        <p:spPr>
          <a:xfrm>
            <a:off x="-165531" y="4140715"/>
            <a:ext cx="6175080" cy="892252"/>
          </a:xfrm>
          <a:custGeom>
            <a:avLst/>
            <a:gdLst>
              <a:gd name="connsiteX0" fmla="*/ 64546 w 12403567"/>
              <a:gd name="connsiteY0" fmla="*/ 0 h 2667896"/>
              <a:gd name="connsiteX1" fmla="*/ 12403567 w 12403567"/>
              <a:gd name="connsiteY1" fmla="*/ 1247887 h 2667896"/>
              <a:gd name="connsiteX2" fmla="*/ 12403567 w 12403567"/>
              <a:gd name="connsiteY2" fmla="*/ 2667896 h 2667896"/>
              <a:gd name="connsiteX3" fmla="*/ 0 w 12403567"/>
              <a:gd name="connsiteY3" fmla="*/ 2011680 h 2667896"/>
              <a:gd name="connsiteX4" fmla="*/ 64546 w 12403567"/>
              <a:gd name="connsiteY4" fmla="*/ 0 h 266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3567" h="2667896">
                <a:moveTo>
                  <a:pt x="64546" y="0"/>
                </a:moveTo>
                <a:lnTo>
                  <a:pt x="12403567" y="1247887"/>
                </a:lnTo>
                <a:lnTo>
                  <a:pt x="12403567" y="2667896"/>
                </a:lnTo>
                <a:lnTo>
                  <a:pt x="0" y="2011680"/>
                </a:lnTo>
                <a:lnTo>
                  <a:pt x="6454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5872176" y="0"/>
            <a:ext cx="287674" cy="6921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taf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2"/>
          <p:cNvSpPr>
            <a:spLocks noGrp="1"/>
          </p:cNvSpPr>
          <p:nvPr>
            <p:ph type="pic" sz="quarter" idx="30"/>
          </p:nvPr>
        </p:nvSpPr>
        <p:spPr>
          <a:xfrm>
            <a:off x="3363084" y="2154276"/>
            <a:ext cx="2649538" cy="2335212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Picture Placeholder 22"/>
          <p:cNvSpPr>
            <a:spLocks noGrp="1"/>
          </p:cNvSpPr>
          <p:nvPr>
            <p:ph type="pic" sz="quarter" idx="31"/>
          </p:nvPr>
        </p:nvSpPr>
        <p:spPr>
          <a:xfrm>
            <a:off x="6223513" y="2154276"/>
            <a:ext cx="2649538" cy="2335212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Picture Placeholder 22"/>
          <p:cNvSpPr>
            <a:spLocks noGrp="1"/>
          </p:cNvSpPr>
          <p:nvPr>
            <p:ph type="pic" sz="quarter" idx="32"/>
          </p:nvPr>
        </p:nvSpPr>
        <p:spPr>
          <a:xfrm>
            <a:off x="9083942" y="2154276"/>
            <a:ext cx="2649538" cy="2335212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9"/>
          </p:nvPr>
        </p:nvSpPr>
        <p:spPr>
          <a:xfrm>
            <a:off x="501650" y="2157413"/>
            <a:ext cx="2649538" cy="2335212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 rot="10800000">
            <a:off x="0" y="0"/>
            <a:ext cx="12192000" cy="169068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6" name="Freeform 25"/>
          <p:cNvSpPr/>
          <p:nvPr userDrawn="1"/>
        </p:nvSpPr>
        <p:spPr>
          <a:xfrm rot="10800000">
            <a:off x="-105784" y="-298488"/>
            <a:ext cx="12403567" cy="892252"/>
          </a:xfrm>
          <a:custGeom>
            <a:avLst/>
            <a:gdLst>
              <a:gd name="connsiteX0" fmla="*/ 64546 w 12403567"/>
              <a:gd name="connsiteY0" fmla="*/ 0 h 2667896"/>
              <a:gd name="connsiteX1" fmla="*/ 12403567 w 12403567"/>
              <a:gd name="connsiteY1" fmla="*/ 1247887 h 2667896"/>
              <a:gd name="connsiteX2" fmla="*/ 12403567 w 12403567"/>
              <a:gd name="connsiteY2" fmla="*/ 2667896 h 2667896"/>
              <a:gd name="connsiteX3" fmla="*/ 0 w 12403567"/>
              <a:gd name="connsiteY3" fmla="*/ 2011680 h 2667896"/>
              <a:gd name="connsiteX4" fmla="*/ 64546 w 12403567"/>
              <a:gd name="connsiteY4" fmla="*/ 0 h 266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3567" h="2667896">
                <a:moveTo>
                  <a:pt x="64546" y="0"/>
                </a:moveTo>
                <a:lnTo>
                  <a:pt x="12403567" y="1247887"/>
                </a:lnTo>
                <a:lnTo>
                  <a:pt x="12403567" y="2667896"/>
                </a:lnTo>
                <a:lnTo>
                  <a:pt x="0" y="2011680"/>
                </a:lnTo>
                <a:lnTo>
                  <a:pt x="6454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" name="Right Triangle 5"/>
          <p:cNvSpPr/>
          <p:nvPr userDrawn="1"/>
        </p:nvSpPr>
        <p:spPr>
          <a:xfrm rot="10800000">
            <a:off x="2657474" y="2052671"/>
            <a:ext cx="600075" cy="60007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 userDrawn="1"/>
        </p:nvSpPr>
        <p:spPr>
          <a:xfrm rot="10800000">
            <a:off x="5519325" y="2052672"/>
            <a:ext cx="600075" cy="60007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/>
          <p:cNvSpPr/>
          <p:nvPr userDrawn="1"/>
        </p:nvSpPr>
        <p:spPr>
          <a:xfrm rot="10800000">
            <a:off x="8337214" y="2052670"/>
            <a:ext cx="600075" cy="60007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 userDrawn="1"/>
        </p:nvSpPr>
        <p:spPr>
          <a:xfrm rot="10800000">
            <a:off x="11199065" y="2052671"/>
            <a:ext cx="600075" cy="60007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503238" y="4643438"/>
            <a:ext cx="2649537" cy="471487"/>
          </a:xfrm>
        </p:spPr>
        <p:txBody>
          <a:bodyPr/>
          <a:lstStyle>
            <a:lvl1pPr marL="0" indent="0">
              <a:buNone/>
              <a:defRPr b="0" baseline="0">
                <a:solidFill>
                  <a:schemeClr val="accent1"/>
                </a:solidFill>
                <a:latin typeface="Chaparral Pro" charset="0"/>
                <a:ea typeface="Chaparral Pro" charset="0"/>
                <a:cs typeface="Chaparral Pro" charset="0"/>
              </a:defRPr>
            </a:lvl1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502579" y="5114925"/>
            <a:ext cx="2649537" cy="471487"/>
          </a:xfrm>
        </p:spPr>
        <p:txBody>
          <a:bodyPr anchor="ctr"/>
          <a:lstStyle>
            <a:lvl1pPr marL="0" indent="0">
              <a:buNone/>
              <a:defRPr sz="2000" b="1" baseline="0">
                <a:solidFill>
                  <a:schemeClr val="accent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501920" y="5586412"/>
            <a:ext cx="2649537" cy="1000126"/>
          </a:xfrm>
        </p:spPr>
        <p:txBody>
          <a:bodyPr anchor="ctr">
            <a:normAutofit/>
          </a:bodyPr>
          <a:lstStyle>
            <a:lvl1pPr marL="0" indent="0">
              <a:buNone/>
              <a:defRPr sz="1800" b="0" baseline="0">
                <a:solidFill>
                  <a:schemeClr val="accent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pPr lvl="0"/>
            <a:r>
              <a:rPr lang="en-US" dirty="0"/>
              <a:t>Quote/Role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3364402" y="4643438"/>
            <a:ext cx="2649537" cy="471487"/>
          </a:xfrm>
        </p:spPr>
        <p:txBody>
          <a:bodyPr/>
          <a:lstStyle>
            <a:lvl1pPr marL="0" indent="0">
              <a:buNone/>
              <a:defRPr b="0" baseline="0">
                <a:solidFill>
                  <a:schemeClr val="accent1"/>
                </a:solidFill>
                <a:latin typeface="Chaparral Pro" charset="0"/>
                <a:ea typeface="Chaparral Pro" charset="0"/>
                <a:cs typeface="Chaparral Pro" charset="0"/>
              </a:defRPr>
            </a:lvl1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3363743" y="5114925"/>
            <a:ext cx="2649537" cy="471487"/>
          </a:xfrm>
        </p:spPr>
        <p:txBody>
          <a:bodyPr anchor="ctr"/>
          <a:lstStyle>
            <a:lvl1pPr marL="0" indent="0">
              <a:buNone/>
              <a:defRPr sz="2000" b="1" baseline="0">
                <a:solidFill>
                  <a:schemeClr val="accent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363084" y="5586412"/>
            <a:ext cx="2649537" cy="1000126"/>
          </a:xfrm>
        </p:spPr>
        <p:txBody>
          <a:bodyPr anchor="ctr">
            <a:normAutofit/>
          </a:bodyPr>
          <a:lstStyle>
            <a:lvl1pPr marL="0" indent="0">
              <a:buNone/>
              <a:defRPr sz="1800" b="0" baseline="0">
                <a:solidFill>
                  <a:schemeClr val="accent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pPr lvl="0"/>
            <a:r>
              <a:rPr lang="en-US" dirty="0"/>
              <a:t>Quote/Role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6224832" y="4643438"/>
            <a:ext cx="2649537" cy="471487"/>
          </a:xfrm>
        </p:spPr>
        <p:txBody>
          <a:bodyPr/>
          <a:lstStyle>
            <a:lvl1pPr marL="0" indent="0">
              <a:buNone/>
              <a:defRPr b="0" baseline="0">
                <a:solidFill>
                  <a:schemeClr val="accent1"/>
                </a:solidFill>
                <a:latin typeface="Chaparral Pro" charset="0"/>
                <a:ea typeface="Chaparral Pro" charset="0"/>
                <a:cs typeface="Chaparral Pro" charset="0"/>
              </a:defRPr>
            </a:lvl1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224173" y="5114925"/>
            <a:ext cx="2649537" cy="471487"/>
          </a:xfrm>
        </p:spPr>
        <p:txBody>
          <a:bodyPr anchor="ctr"/>
          <a:lstStyle>
            <a:lvl1pPr marL="0" indent="0">
              <a:buNone/>
              <a:defRPr sz="2000" b="1" baseline="0">
                <a:solidFill>
                  <a:schemeClr val="accent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223514" y="5586412"/>
            <a:ext cx="2649537" cy="1000126"/>
          </a:xfrm>
        </p:spPr>
        <p:txBody>
          <a:bodyPr anchor="ctr">
            <a:normAutofit/>
          </a:bodyPr>
          <a:lstStyle>
            <a:lvl1pPr marL="0" indent="0">
              <a:buNone/>
              <a:defRPr sz="1800" b="0" baseline="0">
                <a:solidFill>
                  <a:schemeClr val="accent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pPr lvl="0"/>
            <a:r>
              <a:rPr lang="en-US" dirty="0"/>
              <a:t>Quote/Role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9085263" y="4643438"/>
            <a:ext cx="2649537" cy="471487"/>
          </a:xfrm>
        </p:spPr>
        <p:txBody>
          <a:bodyPr/>
          <a:lstStyle>
            <a:lvl1pPr marL="0" indent="0">
              <a:buNone/>
              <a:defRPr b="0" baseline="0">
                <a:solidFill>
                  <a:schemeClr val="accent1"/>
                </a:solidFill>
                <a:latin typeface="Chaparral Pro" charset="0"/>
                <a:ea typeface="Chaparral Pro" charset="0"/>
                <a:cs typeface="Chaparral Pro" charset="0"/>
              </a:defRPr>
            </a:lvl1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9084604" y="5114925"/>
            <a:ext cx="2649537" cy="471487"/>
          </a:xfrm>
        </p:spPr>
        <p:txBody>
          <a:bodyPr anchor="ctr"/>
          <a:lstStyle>
            <a:lvl1pPr marL="0" indent="0">
              <a:buNone/>
              <a:defRPr sz="2000" b="1" baseline="0">
                <a:solidFill>
                  <a:schemeClr val="accent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9083945" y="5586412"/>
            <a:ext cx="2649537" cy="1000126"/>
          </a:xfrm>
        </p:spPr>
        <p:txBody>
          <a:bodyPr anchor="ctr">
            <a:normAutofit/>
          </a:bodyPr>
          <a:lstStyle>
            <a:lvl1pPr marL="0" indent="0">
              <a:buNone/>
              <a:defRPr sz="1800" b="0" baseline="0">
                <a:solidFill>
                  <a:schemeClr val="accent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pPr lvl="0"/>
            <a:r>
              <a:rPr lang="en-US" dirty="0"/>
              <a:t>Quote/Role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501920" y="365125"/>
            <a:ext cx="1085346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0800000">
            <a:off x="-1" y="-133945"/>
            <a:ext cx="12192000" cy="1690688"/>
          </a:xfrm>
          <a:prstGeom prst="rect">
            <a:avLst/>
          </a:prstGeom>
          <a:solidFill>
            <a:srgbClr val="407CCA"/>
          </a:solidFill>
          <a:ln>
            <a:solidFill>
              <a:srgbClr val="407CC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 anchorCtr="0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4AA5C-4DF5-1347-A253-6DB5DC179B3A}" type="datetimeFigureOut">
              <a:rPr lang="en-US" smtClean="0"/>
              <a:t>8/18/2020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3C5827-E419-7145-98D1-8DDF13C3A3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-88900" y="3261520"/>
            <a:ext cx="12561888" cy="3596481"/>
            <a:chOff x="-88900" y="1628776"/>
            <a:chExt cx="12561888" cy="5229225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3729039"/>
              <a:ext cx="12192000" cy="3128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 userDrawn="1"/>
          </p:nvSpPr>
          <p:spPr>
            <a:xfrm>
              <a:off x="-88900" y="3261520"/>
              <a:ext cx="6783817" cy="912812"/>
            </a:xfrm>
            <a:custGeom>
              <a:avLst/>
              <a:gdLst>
                <a:gd name="connsiteX0" fmla="*/ 64546 w 12403567"/>
                <a:gd name="connsiteY0" fmla="*/ 0 h 2667896"/>
                <a:gd name="connsiteX1" fmla="*/ 12403567 w 12403567"/>
                <a:gd name="connsiteY1" fmla="*/ 1247887 h 2667896"/>
                <a:gd name="connsiteX2" fmla="*/ 12403567 w 12403567"/>
                <a:gd name="connsiteY2" fmla="*/ 2667896 h 2667896"/>
                <a:gd name="connsiteX3" fmla="*/ 0 w 12403567"/>
                <a:gd name="connsiteY3" fmla="*/ 2011680 h 2667896"/>
                <a:gd name="connsiteX4" fmla="*/ 64546 w 12403567"/>
                <a:gd name="connsiteY4" fmla="*/ 0 h 266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03567" h="2667896">
                  <a:moveTo>
                    <a:pt x="64546" y="0"/>
                  </a:moveTo>
                  <a:lnTo>
                    <a:pt x="12403567" y="1247887"/>
                  </a:lnTo>
                  <a:lnTo>
                    <a:pt x="12403567" y="2667896"/>
                  </a:lnTo>
                  <a:lnTo>
                    <a:pt x="0" y="2011680"/>
                  </a:lnTo>
                  <a:lnTo>
                    <a:pt x="645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 userDrawn="1"/>
          </p:nvSpPr>
          <p:spPr>
            <a:xfrm>
              <a:off x="0" y="1628776"/>
              <a:ext cx="12472988" cy="5229225"/>
            </a:xfrm>
            <a:custGeom>
              <a:avLst/>
              <a:gdLst>
                <a:gd name="connsiteX0" fmla="*/ 12215813 w 12287251"/>
                <a:gd name="connsiteY0" fmla="*/ 0 h 5229225"/>
                <a:gd name="connsiteX1" fmla="*/ 0 w 12287251"/>
                <a:gd name="connsiteY1" fmla="*/ 3871913 h 5229225"/>
                <a:gd name="connsiteX2" fmla="*/ 0 w 12287251"/>
                <a:gd name="connsiteY2" fmla="*/ 5229225 h 5229225"/>
                <a:gd name="connsiteX3" fmla="*/ 12287251 w 12287251"/>
                <a:gd name="connsiteY3" fmla="*/ 5229225 h 5229225"/>
                <a:gd name="connsiteX4" fmla="*/ 12215813 w 12287251"/>
                <a:gd name="connsiteY4" fmla="*/ 0 h 522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7251" h="5229225">
                  <a:moveTo>
                    <a:pt x="12215813" y="0"/>
                  </a:moveTo>
                  <a:lnTo>
                    <a:pt x="0" y="3871913"/>
                  </a:lnTo>
                  <a:lnTo>
                    <a:pt x="0" y="5229225"/>
                  </a:lnTo>
                  <a:lnTo>
                    <a:pt x="12287251" y="5229225"/>
                  </a:lnTo>
                  <a:lnTo>
                    <a:pt x="12215813" y="0"/>
                  </a:lnTo>
                  <a:close/>
                </a:path>
              </a:pathLst>
            </a:custGeom>
            <a:ln/>
            <a:effectLst>
              <a:outerShdw blurRad="25400" dist="127000" dir="13380000" algn="ctr" rotWithShape="0">
                <a:schemeClr val="accent3">
                  <a:lumMod val="50000"/>
                  <a:alpha val="64000"/>
                </a:scheme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500860"/>
            <a:ext cx="10515600" cy="1127916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6133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4AA5C-4DF5-1347-A253-6DB5DC179B3A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5827-E419-7145-98D1-8DDF13C3A34D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38200" y="1661317"/>
            <a:ext cx="731520" cy="0"/>
          </a:xfrm>
          <a:prstGeom prst="line">
            <a:avLst/>
          </a:prstGeom>
          <a:ln w="412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0800000">
            <a:off x="96044" y="1"/>
            <a:ext cx="12192000" cy="2451688"/>
          </a:xfrm>
          <a:prstGeom prst="rect">
            <a:avLst/>
          </a:prstGeom>
          <a:solidFill>
            <a:srgbClr val="9FD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 rot="10800000">
            <a:off x="5593127" y="2102781"/>
            <a:ext cx="6783817" cy="715231"/>
          </a:xfrm>
          <a:custGeom>
            <a:avLst/>
            <a:gdLst>
              <a:gd name="connsiteX0" fmla="*/ 64546 w 12403567"/>
              <a:gd name="connsiteY0" fmla="*/ 0 h 2667896"/>
              <a:gd name="connsiteX1" fmla="*/ 12403567 w 12403567"/>
              <a:gd name="connsiteY1" fmla="*/ 1247887 h 2667896"/>
              <a:gd name="connsiteX2" fmla="*/ 12403567 w 12403567"/>
              <a:gd name="connsiteY2" fmla="*/ 2667896 h 2667896"/>
              <a:gd name="connsiteX3" fmla="*/ 0 w 12403567"/>
              <a:gd name="connsiteY3" fmla="*/ 2011680 h 2667896"/>
              <a:gd name="connsiteX4" fmla="*/ 64546 w 12403567"/>
              <a:gd name="connsiteY4" fmla="*/ 0 h 266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3567" h="2667896">
                <a:moveTo>
                  <a:pt x="64546" y="0"/>
                </a:moveTo>
                <a:lnTo>
                  <a:pt x="12403567" y="1247887"/>
                </a:lnTo>
                <a:lnTo>
                  <a:pt x="12403567" y="2667896"/>
                </a:lnTo>
                <a:lnTo>
                  <a:pt x="0" y="2011680"/>
                </a:lnTo>
                <a:lnTo>
                  <a:pt x="6454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" dist="127000" dir="5400000" algn="t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 rot="10800000">
            <a:off x="-184944" y="1"/>
            <a:ext cx="12472988" cy="4097342"/>
          </a:xfrm>
          <a:custGeom>
            <a:avLst/>
            <a:gdLst>
              <a:gd name="connsiteX0" fmla="*/ 12215813 w 12287251"/>
              <a:gd name="connsiteY0" fmla="*/ 0 h 5229225"/>
              <a:gd name="connsiteX1" fmla="*/ 0 w 12287251"/>
              <a:gd name="connsiteY1" fmla="*/ 3871913 h 5229225"/>
              <a:gd name="connsiteX2" fmla="*/ 0 w 12287251"/>
              <a:gd name="connsiteY2" fmla="*/ 5229225 h 5229225"/>
              <a:gd name="connsiteX3" fmla="*/ 12287251 w 12287251"/>
              <a:gd name="connsiteY3" fmla="*/ 5229225 h 5229225"/>
              <a:gd name="connsiteX4" fmla="*/ 12215813 w 12287251"/>
              <a:gd name="connsiteY4" fmla="*/ 0 h 522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1" h="5229225">
                <a:moveTo>
                  <a:pt x="12215813" y="0"/>
                </a:moveTo>
                <a:lnTo>
                  <a:pt x="0" y="3871913"/>
                </a:lnTo>
                <a:lnTo>
                  <a:pt x="0" y="5229225"/>
                </a:lnTo>
                <a:lnTo>
                  <a:pt x="12287251" y="5229225"/>
                </a:lnTo>
                <a:lnTo>
                  <a:pt x="12215813" y="0"/>
                </a:lnTo>
                <a:close/>
              </a:path>
            </a:pathLst>
          </a:custGeom>
          <a:ln/>
          <a:effectLst>
            <a:outerShdw blurRad="25400" dist="127000" dir="4440000" algn="ctr" rotWithShape="0">
              <a:schemeClr val="accent3">
                <a:lumMod val="50000"/>
                <a:alpha val="64000"/>
              </a:scheme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38200" y="4664872"/>
            <a:ext cx="10515600" cy="1127916"/>
          </a:xfrm>
        </p:spPr>
        <p:txBody>
          <a:bodyPr anchor="b"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838200" y="5788818"/>
            <a:ext cx="10515600" cy="150018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A0E4AA5C-4DF5-1347-A253-6DB5DC179B3A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23C5827-E419-7145-98D1-8DDF13C3A3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1646E-F9D0-4FDE-9290-B1A764B6C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2C166B-333E-4BDB-99EC-1BF4C446E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F23F-AD2B-4F49-A099-A469E3D7A8C8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B05A5-05B9-47EF-9450-B840F2230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52D90D-C8BA-4373-912B-EB7BD6B68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ECC2A-BF12-134E-BF23-E6639B3A4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45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0" y="0"/>
            <a:ext cx="12192000" cy="169068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anchor="ctr" anchorCtr="0"/>
          <a:lstStyle>
            <a:lvl1pPr>
              <a:defRPr>
                <a:solidFill>
                  <a:schemeClr val="accent1"/>
                </a:solidFill>
                <a:effectLst/>
              </a:defRPr>
            </a:lvl1pPr>
            <a:lvl2pPr>
              <a:defRPr>
                <a:solidFill>
                  <a:schemeClr val="accent1"/>
                </a:solidFill>
                <a:effectLst/>
              </a:defRPr>
            </a:lvl2pPr>
            <a:lvl3pPr>
              <a:defRPr>
                <a:solidFill>
                  <a:schemeClr val="accent1"/>
                </a:solidFill>
                <a:effectLst/>
              </a:defRPr>
            </a:lvl3pPr>
            <a:lvl4pPr>
              <a:defRPr>
                <a:solidFill>
                  <a:schemeClr val="accent1"/>
                </a:solidFill>
                <a:effectLst/>
              </a:defRPr>
            </a:lvl4pPr>
            <a:lvl5pPr>
              <a:defRPr>
                <a:solidFill>
                  <a:schemeClr val="accent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anchor="ctr" anchorCtr="0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4AA5C-4DF5-1347-A253-6DB5DC179B3A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5827-E419-7145-98D1-8DDF13C3A3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6180136" y="1870078"/>
            <a:ext cx="5159376" cy="1130299"/>
            <a:chOff x="789781" y="1684339"/>
            <a:chExt cx="5382419" cy="1130299"/>
          </a:xfrm>
        </p:grpSpPr>
        <p:sp>
          <p:nvSpPr>
            <p:cNvPr id="19" name="Freeform 18"/>
            <p:cNvSpPr/>
            <p:nvPr userDrawn="1"/>
          </p:nvSpPr>
          <p:spPr>
            <a:xfrm>
              <a:off x="789781" y="1690688"/>
              <a:ext cx="5382419" cy="1123950"/>
            </a:xfrm>
            <a:custGeom>
              <a:avLst/>
              <a:gdLst>
                <a:gd name="connsiteX0" fmla="*/ 64546 w 12403567"/>
                <a:gd name="connsiteY0" fmla="*/ 0 h 2667896"/>
                <a:gd name="connsiteX1" fmla="*/ 12403567 w 12403567"/>
                <a:gd name="connsiteY1" fmla="*/ 1247887 h 2667896"/>
                <a:gd name="connsiteX2" fmla="*/ 12403567 w 12403567"/>
                <a:gd name="connsiteY2" fmla="*/ 2667896 h 2667896"/>
                <a:gd name="connsiteX3" fmla="*/ 0 w 12403567"/>
                <a:gd name="connsiteY3" fmla="*/ 2011680 h 2667896"/>
                <a:gd name="connsiteX4" fmla="*/ 64546 w 12403567"/>
                <a:gd name="connsiteY4" fmla="*/ 0 h 266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03567" h="2667896">
                  <a:moveTo>
                    <a:pt x="64546" y="0"/>
                  </a:moveTo>
                  <a:lnTo>
                    <a:pt x="12403567" y="1247887"/>
                  </a:lnTo>
                  <a:lnTo>
                    <a:pt x="12403567" y="2667896"/>
                  </a:lnTo>
                  <a:lnTo>
                    <a:pt x="0" y="2011680"/>
                  </a:lnTo>
                  <a:lnTo>
                    <a:pt x="645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789781" y="1684339"/>
              <a:ext cx="5382419" cy="82073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 userDrawn="1"/>
        </p:nvGrpSpPr>
        <p:grpSpPr>
          <a:xfrm>
            <a:off x="838200" y="1870078"/>
            <a:ext cx="5159376" cy="1130299"/>
            <a:chOff x="789781" y="1684339"/>
            <a:chExt cx="5382419" cy="1130299"/>
          </a:xfrm>
        </p:grpSpPr>
        <p:sp>
          <p:nvSpPr>
            <p:cNvPr id="12" name="Freeform 11"/>
            <p:cNvSpPr/>
            <p:nvPr userDrawn="1"/>
          </p:nvSpPr>
          <p:spPr>
            <a:xfrm>
              <a:off x="789781" y="1690688"/>
              <a:ext cx="5382419" cy="1123950"/>
            </a:xfrm>
            <a:custGeom>
              <a:avLst/>
              <a:gdLst>
                <a:gd name="connsiteX0" fmla="*/ 64546 w 12403567"/>
                <a:gd name="connsiteY0" fmla="*/ 0 h 2667896"/>
                <a:gd name="connsiteX1" fmla="*/ 12403567 w 12403567"/>
                <a:gd name="connsiteY1" fmla="*/ 1247887 h 2667896"/>
                <a:gd name="connsiteX2" fmla="*/ 12403567 w 12403567"/>
                <a:gd name="connsiteY2" fmla="*/ 2667896 h 2667896"/>
                <a:gd name="connsiteX3" fmla="*/ 0 w 12403567"/>
                <a:gd name="connsiteY3" fmla="*/ 2011680 h 2667896"/>
                <a:gd name="connsiteX4" fmla="*/ 64546 w 12403567"/>
                <a:gd name="connsiteY4" fmla="*/ 0 h 266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03567" h="2667896">
                  <a:moveTo>
                    <a:pt x="64546" y="0"/>
                  </a:moveTo>
                  <a:lnTo>
                    <a:pt x="12403567" y="1247887"/>
                  </a:lnTo>
                  <a:lnTo>
                    <a:pt x="12403567" y="2667896"/>
                  </a:lnTo>
                  <a:lnTo>
                    <a:pt x="0" y="2011680"/>
                  </a:lnTo>
                  <a:lnTo>
                    <a:pt x="645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789781" y="1684339"/>
              <a:ext cx="5382419" cy="82073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 userDrawn="1"/>
        </p:nvSpPr>
        <p:spPr>
          <a:xfrm rot="10800000">
            <a:off x="0" y="0"/>
            <a:ext cx="12192000" cy="169068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1" name="Freeform 10"/>
          <p:cNvSpPr/>
          <p:nvPr userDrawn="1"/>
        </p:nvSpPr>
        <p:spPr>
          <a:xfrm rot="10800000">
            <a:off x="-105784" y="-298488"/>
            <a:ext cx="12403567" cy="892252"/>
          </a:xfrm>
          <a:custGeom>
            <a:avLst/>
            <a:gdLst>
              <a:gd name="connsiteX0" fmla="*/ 64546 w 12403567"/>
              <a:gd name="connsiteY0" fmla="*/ 0 h 2667896"/>
              <a:gd name="connsiteX1" fmla="*/ 12403567 w 12403567"/>
              <a:gd name="connsiteY1" fmla="*/ 1247887 h 2667896"/>
              <a:gd name="connsiteX2" fmla="*/ 12403567 w 12403567"/>
              <a:gd name="connsiteY2" fmla="*/ 2667896 h 2667896"/>
              <a:gd name="connsiteX3" fmla="*/ 0 w 12403567"/>
              <a:gd name="connsiteY3" fmla="*/ 2011680 h 2667896"/>
              <a:gd name="connsiteX4" fmla="*/ 64546 w 12403567"/>
              <a:gd name="connsiteY4" fmla="*/ 0 h 266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3567" h="2667896">
                <a:moveTo>
                  <a:pt x="64546" y="0"/>
                </a:moveTo>
                <a:lnTo>
                  <a:pt x="12403567" y="1247887"/>
                </a:lnTo>
                <a:lnTo>
                  <a:pt x="12403567" y="2667896"/>
                </a:lnTo>
                <a:lnTo>
                  <a:pt x="0" y="2011680"/>
                </a:lnTo>
                <a:lnTo>
                  <a:pt x="6454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857375"/>
            <a:ext cx="5157787" cy="6477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857501"/>
            <a:ext cx="5157787" cy="3332162"/>
          </a:xfrm>
        </p:spPr>
        <p:txBody>
          <a:bodyPr anchor="ctr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857375"/>
            <a:ext cx="5183188" cy="6477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857501"/>
            <a:ext cx="5183188" cy="3332162"/>
          </a:xfrm>
        </p:spPr>
        <p:txBody>
          <a:bodyPr anchor="ctr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4AA5C-4DF5-1347-A253-6DB5DC179B3A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5827-E419-7145-98D1-8DDF13C3A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80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 rot="10800000">
            <a:off x="-105785" y="5429250"/>
            <a:ext cx="12403567" cy="1657350"/>
            <a:chOff x="-105784" y="-298488"/>
            <a:chExt cx="12403567" cy="1989176"/>
          </a:xfrm>
        </p:grpSpPr>
        <p:sp>
          <p:nvSpPr>
            <p:cNvPr id="7" name="Rectangle 6"/>
            <p:cNvSpPr/>
            <p:nvPr userDrawn="1"/>
          </p:nvSpPr>
          <p:spPr>
            <a:xfrm rot="10800000">
              <a:off x="0" y="0"/>
              <a:ext cx="12192000" cy="16906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63500" dir="5400000" algn="t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9" name="Freeform 8"/>
            <p:cNvSpPr/>
            <p:nvPr userDrawn="1"/>
          </p:nvSpPr>
          <p:spPr>
            <a:xfrm rot="10800000">
              <a:off x="-105784" y="-298488"/>
              <a:ext cx="12403567" cy="892252"/>
            </a:xfrm>
            <a:custGeom>
              <a:avLst/>
              <a:gdLst>
                <a:gd name="connsiteX0" fmla="*/ 64546 w 12403567"/>
                <a:gd name="connsiteY0" fmla="*/ 0 h 2667896"/>
                <a:gd name="connsiteX1" fmla="*/ 12403567 w 12403567"/>
                <a:gd name="connsiteY1" fmla="*/ 1247887 h 2667896"/>
                <a:gd name="connsiteX2" fmla="*/ 12403567 w 12403567"/>
                <a:gd name="connsiteY2" fmla="*/ 2667896 h 2667896"/>
                <a:gd name="connsiteX3" fmla="*/ 0 w 12403567"/>
                <a:gd name="connsiteY3" fmla="*/ 2011680 h 2667896"/>
                <a:gd name="connsiteX4" fmla="*/ 64546 w 12403567"/>
                <a:gd name="connsiteY4" fmla="*/ 0 h 266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03567" h="2667896">
                  <a:moveTo>
                    <a:pt x="64546" y="0"/>
                  </a:moveTo>
                  <a:lnTo>
                    <a:pt x="12403567" y="1247887"/>
                  </a:lnTo>
                  <a:lnTo>
                    <a:pt x="12403567" y="2667896"/>
                  </a:lnTo>
                  <a:lnTo>
                    <a:pt x="0" y="2011680"/>
                  </a:lnTo>
                  <a:lnTo>
                    <a:pt x="645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29250"/>
            <a:ext cx="10515600" cy="9271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4AA5C-4DF5-1347-A253-6DB5DC179B3A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5827-E419-7145-98D1-8DDF13C3A34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925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 3 elem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2376"/>
          </a:xfrm>
          <a:prstGeom prst="rect">
            <a:avLst/>
          </a:prstGeom>
          <a:solidFill>
            <a:srgbClr val="040404">
              <a:alpha val="12000"/>
            </a:srgb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080517" y="4251634"/>
            <a:ext cx="600075" cy="600075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5795962" y="4251633"/>
            <a:ext cx="600075" cy="600075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9463820" y="4251632"/>
            <a:ext cx="600075" cy="600075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/>
          </p:nvPr>
        </p:nvSpPr>
        <p:spPr>
          <a:xfrm>
            <a:off x="642938" y="5330825"/>
            <a:ext cx="3498850" cy="806450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12700" indent="0" algn="ctr">
              <a:buNone/>
              <a:tabLst/>
              <a:defRPr sz="1600"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4346574" y="5330825"/>
            <a:ext cx="3498850" cy="806450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12700" indent="0" algn="ctr">
              <a:buNone/>
              <a:tabLst/>
              <a:defRPr sz="1600"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8014432" y="5330825"/>
            <a:ext cx="3498850" cy="806450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12700" indent="0" algn="ctr">
              <a:buNone/>
              <a:tabLst/>
              <a:defRPr sz="1600"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3F23F-AD2B-4F49-A099-A469E3D7A8C8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ECC2A-BF12-134E-BF23-E6639B3A4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97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81" r:id="rId3"/>
    <p:sldLayoutId id="2147483682" r:id="rId4"/>
    <p:sldLayoutId id="2147483688" r:id="rId5"/>
    <p:sldLayoutId id="2147483665" r:id="rId6"/>
    <p:sldLayoutId id="2147483653" r:id="rId7"/>
    <p:sldLayoutId id="2147483667" r:id="rId8"/>
    <p:sldLayoutId id="2147483671" r:id="rId9"/>
    <p:sldLayoutId id="2147483674" r:id="rId10"/>
    <p:sldLayoutId id="2147483676" r:id="rId11"/>
    <p:sldLayoutId id="2147483687" r:id="rId12"/>
    <p:sldLayoutId id="214748368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kern="1200" smtClean="0">
          <a:solidFill>
            <a:schemeClr val="tx1"/>
          </a:solidFill>
          <a:latin typeface="Chaparral Pro" charset="0"/>
          <a:ea typeface="Chaparral Pro" charset="0"/>
          <a:cs typeface="Chaparral Pr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F9C544-6382-4A7A-854A-EBBBE42AC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6652"/>
            <a:ext cx="10515600" cy="112791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eorgia" panose="02040502050405020303" pitchFamily="18" charset="0"/>
              </a:rPr>
              <a:t>Sweet Home WWTP Improvements Project</a:t>
            </a:r>
            <a:br>
              <a:rPr lang="en-US" dirty="0">
                <a:latin typeface="Georgia" panose="02040502050405020303" pitchFamily="18" charset="0"/>
              </a:rPr>
            </a:br>
            <a:r>
              <a:rPr lang="en-US" dirty="0">
                <a:latin typeface="Georgia" panose="02040502050405020303" pitchFamily="18" charset="0"/>
              </a:rPr>
              <a:t>60% Update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0B95A8-F11E-4680-AA03-FEE020B44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26" y="5788818"/>
            <a:ext cx="2656896" cy="76440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F24C22-5610-44A3-A08E-261442E6F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6149034"/>
            <a:ext cx="10515600" cy="1500187"/>
          </a:xfrm>
        </p:spPr>
        <p:txBody>
          <a:bodyPr/>
          <a:lstStyle/>
          <a:p>
            <a:r>
              <a:rPr lang="en-US" dirty="0"/>
              <a:t>August 2020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4E14D8AE-9419-4101-815E-8C7104B85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90" y="4289199"/>
            <a:ext cx="1514859" cy="149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60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347F37-F27C-4FA6-8F9B-F9A57B3DB265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46583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>
                <a:solidFill>
                  <a:schemeClr val="bg1"/>
                </a:solidFill>
                <a:latin typeface="Chaparral Pro" charset="0"/>
                <a:ea typeface="Chaparral Pro" charset="0"/>
                <a:cs typeface="Chaparral Pro" charset="0"/>
              </a:defRPr>
            </a:lvl1pPr>
          </a:lstStyle>
          <a:p>
            <a:r>
              <a:rPr lang="en-US" sz="4800" dirty="0">
                <a:latin typeface="Georgia" panose="02040502050405020303" pitchFamily="18" charset="0"/>
              </a:rPr>
              <a:t>Existing WWTP Review</a:t>
            </a:r>
          </a:p>
        </p:txBody>
      </p:sp>
      <p:pic>
        <p:nvPicPr>
          <p:cNvPr id="25" name="Content Placeholder 10">
            <a:extLst>
              <a:ext uri="{FF2B5EF4-FFF2-40B4-BE49-F238E27FC236}">
                <a16:creationId xmlns:a16="http://schemas.microsoft.com/office/drawing/2014/main" id="{7BE8A50A-EDBA-4098-8B16-191A960956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-1" b="4736"/>
          <a:stretch/>
        </p:blipFill>
        <p:spPr>
          <a:xfrm>
            <a:off x="1428750" y="1588125"/>
            <a:ext cx="9482439" cy="5189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1F31EE-AB9B-4FE3-8326-10CC0385DD47}"/>
              </a:ext>
            </a:extLst>
          </p:cNvPr>
          <p:cNvSpPr txBox="1"/>
          <p:nvPr/>
        </p:nvSpPr>
        <p:spPr>
          <a:xfrm>
            <a:off x="398415" y="2485382"/>
            <a:ext cx="1764792" cy="646331"/>
          </a:xfrm>
          <a:prstGeom prst="rect">
            <a:avLst/>
          </a:prstGeom>
          <a:solidFill>
            <a:schemeClr val="bg1"/>
          </a:solidFill>
          <a:ln>
            <a:solidFill>
              <a:srgbClr val="0B486B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B486B"/>
                </a:solidFill>
              </a:rPr>
              <a:t>Upper Plant – Expansion Area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415855-7352-4A80-BEC8-1F7E47CFAA94}"/>
              </a:ext>
            </a:extLst>
          </p:cNvPr>
          <p:cNvSpPr txBox="1"/>
          <p:nvPr/>
        </p:nvSpPr>
        <p:spPr>
          <a:xfrm>
            <a:off x="8556498" y="3959429"/>
            <a:ext cx="2206752" cy="646331"/>
          </a:xfrm>
          <a:prstGeom prst="rect">
            <a:avLst/>
          </a:prstGeom>
          <a:solidFill>
            <a:schemeClr val="bg1"/>
          </a:solidFill>
          <a:ln>
            <a:solidFill>
              <a:srgbClr val="0B486B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B486B"/>
                </a:solidFill>
              </a:rPr>
              <a:t>Lower Plant – Existing Facility Area</a:t>
            </a:r>
          </a:p>
        </p:txBody>
      </p:sp>
    </p:spTree>
    <p:extLst>
      <p:ext uri="{BB962C8B-B14F-4D97-AF65-F5344CB8AC3E}">
        <p14:creationId xmlns:p14="http://schemas.microsoft.com/office/powerpoint/2010/main" val="949690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E7C6-9FCD-4D09-9B44-0E42B151C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921" y="180888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eorgia" panose="02040502050405020303" pitchFamily="18" charset="0"/>
              </a:rPr>
              <a:t>Existing WWTP Challenges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2231E48-58FF-4831-BFB2-277D79E0EFFF}"/>
              </a:ext>
            </a:extLst>
          </p:cNvPr>
          <p:cNvSpPr txBox="1">
            <a:spLocks noChangeArrowheads="1"/>
          </p:cNvSpPr>
          <p:nvPr/>
        </p:nvSpPr>
        <p:spPr>
          <a:xfrm>
            <a:off x="466345" y="1827902"/>
            <a:ext cx="5152980" cy="4904130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B486B"/>
                </a:solidFill>
                <a:latin typeface="Proxima Nova"/>
              </a:rPr>
              <a:t>Secondary only, complete mix 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B486B"/>
                </a:solidFill>
                <a:latin typeface="Proxima Nova"/>
              </a:rPr>
              <a:t>No Headworks (rags everywhere)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B486B"/>
                </a:solidFill>
                <a:latin typeface="Proxima Nova"/>
              </a:rPr>
              <a:t>Early 1990’s upgrade added tertiary sand filters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B486B"/>
                </a:solidFill>
                <a:latin typeface="Proxima Nova"/>
              </a:rPr>
              <a:t>Undersized </a:t>
            </a:r>
            <a:r>
              <a:rPr lang="en-US" sz="2400" dirty="0" err="1">
                <a:solidFill>
                  <a:srgbClr val="0B486B"/>
                </a:solidFill>
                <a:latin typeface="Proxima Nova"/>
              </a:rPr>
              <a:t>CCB</a:t>
            </a:r>
            <a:endParaRPr lang="en-US" sz="2400" dirty="0">
              <a:solidFill>
                <a:srgbClr val="0B486B"/>
              </a:solidFill>
              <a:latin typeface="Proxima Nov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B486B"/>
                </a:solidFill>
                <a:latin typeface="Proxima Nova"/>
              </a:rPr>
              <a:t>Inadequate Aerated Sludge Storage Basin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B486B"/>
                </a:solidFill>
                <a:latin typeface="Proxima Nova"/>
              </a:rPr>
              <a:t>Dewatering Facility with significant code violations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B486B"/>
                </a:solidFill>
                <a:latin typeface="Proxima Nova"/>
              </a:rPr>
              <a:t>Limited SCADA/automation</a:t>
            </a:r>
          </a:p>
          <a:p>
            <a:pPr marL="342917" indent="-342917"/>
            <a:endParaRPr lang="en-US" sz="3200" dirty="0">
              <a:solidFill>
                <a:srgbClr val="0B486B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B5EEA8-0EFD-4AE5-86B8-3E692850E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41" r="10859"/>
          <a:stretch/>
        </p:blipFill>
        <p:spPr>
          <a:xfrm>
            <a:off x="9009651" y="1774102"/>
            <a:ext cx="2438400" cy="2214040"/>
          </a:xfrm>
          <a:prstGeom prst="rect">
            <a:avLst/>
          </a:prstGeom>
          <a:effectLst/>
        </p:spPr>
      </p:pic>
      <p:pic>
        <p:nvPicPr>
          <p:cNvPr id="9" name="Picture 8" descr="A picture containing fence, outdoor, ground&#10;&#10;Description generated with high confidence">
            <a:extLst>
              <a:ext uri="{FF2B5EF4-FFF2-40B4-BE49-F238E27FC236}">
                <a16:creationId xmlns:a16="http://schemas.microsoft.com/office/drawing/2014/main" id="{3FB41DC2-6118-4939-9199-CA96426C2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416" y="1774102"/>
            <a:ext cx="2952053" cy="2214040"/>
          </a:xfrm>
          <a:prstGeom prst="rect">
            <a:avLst/>
          </a:prstGeom>
        </p:spPr>
      </p:pic>
      <p:pic>
        <p:nvPicPr>
          <p:cNvPr id="10" name="Picture Placeholder 3" descr="A close up of a fence&#10;&#10;Description generated with very high confidence">
            <a:extLst>
              <a:ext uri="{FF2B5EF4-FFF2-40B4-BE49-F238E27FC236}">
                <a16:creationId xmlns:a16="http://schemas.microsoft.com/office/drawing/2014/main" id="{7299E611-962B-4E30-B43F-0F6E433853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43" t="263" b="263"/>
          <a:stretch/>
        </p:blipFill>
        <p:spPr>
          <a:xfrm>
            <a:off x="9009652" y="4351452"/>
            <a:ext cx="2529377" cy="2048409"/>
          </a:xfrm>
          <a:prstGeom prst="rect">
            <a:avLst/>
          </a:prstGeom>
        </p:spPr>
      </p:pic>
      <p:pic>
        <p:nvPicPr>
          <p:cNvPr id="11" name="Picture 10" descr="A large machine in a building&#10;&#10;Description generated with high confidence">
            <a:extLst>
              <a:ext uri="{FF2B5EF4-FFF2-40B4-BE49-F238E27FC236}">
                <a16:creationId xmlns:a16="http://schemas.microsoft.com/office/drawing/2014/main" id="{E2C0962B-9971-4D5E-B352-6750BB265E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481"/>
          <a:stretch/>
        </p:blipFill>
        <p:spPr>
          <a:xfrm>
            <a:off x="5735416" y="4351451"/>
            <a:ext cx="2952053" cy="20484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99F023-C2DA-48FE-8F4D-000D2C7B2FFC}"/>
              </a:ext>
            </a:extLst>
          </p:cNvPr>
          <p:cNvSpPr txBox="1"/>
          <p:nvPr/>
        </p:nvSpPr>
        <p:spPr>
          <a:xfrm rot="20195981">
            <a:off x="6180775" y="2672334"/>
            <a:ext cx="4923575" cy="212365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Multiple DEQ fines for permit violations in past few years</a:t>
            </a:r>
          </a:p>
        </p:txBody>
      </p:sp>
    </p:spTree>
    <p:extLst>
      <p:ext uri="{BB962C8B-B14F-4D97-AF65-F5344CB8AC3E}">
        <p14:creationId xmlns:p14="http://schemas.microsoft.com/office/powerpoint/2010/main" val="131276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6D9F8-6080-467C-98F4-A6D64D5D0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512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eorgia" panose="02040502050405020303" pitchFamily="18" charset="0"/>
              </a:rPr>
              <a:t>“3R” Asset Management Approach</a:t>
            </a:r>
            <a:endParaRPr lang="en-US" sz="4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22D061-742B-40F9-89C5-FFF5006A329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4966982" cy="43513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685685" indent="-685685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6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485652" indent="-571404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285618" indent="-45712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4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199867" indent="-45712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4114112" indent="-45712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361" indent="-457125" algn="l" defTabSz="182849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608" indent="-457125" algn="l" defTabSz="182849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856" indent="-457125" algn="l" defTabSz="182849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104" indent="-457125" algn="l" defTabSz="182849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u="sng" dirty="0">
                <a:solidFill>
                  <a:srgbClr val="0B486B"/>
                </a:solidFill>
                <a:latin typeface="Proxima Nova"/>
              </a:rPr>
              <a:t>R</a:t>
            </a:r>
            <a:r>
              <a:rPr lang="en-US" sz="3600" dirty="0">
                <a:solidFill>
                  <a:srgbClr val="0B486B"/>
                </a:solidFill>
                <a:latin typeface="Proxima Nova"/>
              </a:rPr>
              <a:t>ehabilitate existing structures</a:t>
            </a:r>
          </a:p>
          <a:p>
            <a:r>
              <a:rPr lang="en-US" sz="3600" b="1" u="sng" dirty="0">
                <a:solidFill>
                  <a:srgbClr val="0B486B"/>
                </a:solidFill>
                <a:latin typeface="Proxima Nova"/>
              </a:rPr>
              <a:t>R</a:t>
            </a:r>
            <a:r>
              <a:rPr lang="en-US" sz="3600" dirty="0">
                <a:solidFill>
                  <a:srgbClr val="0B486B"/>
                </a:solidFill>
                <a:latin typeface="Proxima Nova"/>
              </a:rPr>
              <a:t>euse existing assets</a:t>
            </a:r>
          </a:p>
          <a:p>
            <a:r>
              <a:rPr lang="en-US" sz="3600" b="1" u="sng" dirty="0">
                <a:solidFill>
                  <a:srgbClr val="0B486B"/>
                </a:solidFill>
                <a:latin typeface="Proxima Nova"/>
                <a:cs typeface="Calibri" panose="020F0502020204030204" pitchFamily="34" charset="0"/>
              </a:rPr>
              <a:t>R</a:t>
            </a:r>
            <a:r>
              <a:rPr lang="en-US" sz="3600" dirty="0">
                <a:solidFill>
                  <a:srgbClr val="0B486B"/>
                </a:solidFill>
                <a:latin typeface="Proxima Nova"/>
                <a:cs typeface="Calibri" panose="020F0502020204030204" pitchFamily="34" charset="0"/>
              </a:rPr>
              <a:t>e-purpose existing processes/areas</a:t>
            </a:r>
            <a:endParaRPr lang="en-US" sz="3600" dirty="0">
              <a:solidFill>
                <a:srgbClr val="0B486B"/>
              </a:solidFill>
              <a:latin typeface="Proxima Nov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284BFB-6E47-4C78-954B-4625394F0E14}"/>
              </a:ext>
            </a:extLst>
          </p:cNvPr>
          <p:cNvSpPr/>
          <p:nvPr/>
        </p:nvSpPr>
        <p:spPr>
          <a:xfrm>
            <a:off x="7400483" y="2084851"/>
            <a:ext cx="1828800" cy="18288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" r="-3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612CB7-1ED5-4A56-8565-55E9D8172791}"/>
              </a:ext>
            </a:extLst>
          </p:cNvPr>
          <p:cNvSpPr/>
          <p:nvPr/>
        </p:nvSpPr>
        <p:spPr>
          <a:xfrm>
            <a:off x="7392144" y="4159187"/>
            <a:ext cx="1828800" cy="18288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" r="-3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7FB9BC-60CE-4E76-B9E6-7656E27B7B61}"/>
              </a:ext>
            </a:extLst>
          </p:cNvPr>
          <p:cNvSpPr/>
          <p:nvPr/>
        </p:nvSpPr>
        <p:spPr>
          <a:xfrm>
            <a:off x="9444025" y="4164457"/>
            <a:ext cx="1828800" cy="182880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" r="-3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20012A-A60B-401F-A249-5BEC99E63B5C}"/>
              </a:ext>
            </a:extLst>
          </p:cNvPr>
          <p:cNvSpPr/>
          <p:nvPr/>
        </p:nvSpPr>
        <p:spPr>
          <a:xfrm>
            <a:off x="9442207" y="2084851"/>
            <a:ext cx="1828800" cy="1828800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808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37166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DD1BC06-9234-4386-B2F6-59FD2C05F2E2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D5AC4ADE-E22C-462F-93D9-A24BAE57E8CD}"/>
              </a:ext>
            </a:extLst>
          </p:cNvPr>
          <p:cNvSpPr/>
          <p:nvPr/>
        </p:nvSpPr>
        <p:spPr>
          <a:xfrm>
            <a:off x="3441189" y="3994861"/>
            <a:ext cx="1759208" cy="1975300"/>
          </a:xfrm>
          <a:prstGeom prst="rect">
            <a:avLst/>
          </a:prstGeom>
          <a:solidFill>
            <a:schemeClr val="accent6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8FD242-1638-43B8-AD8F-9BCC628515AB}"/>
              </a:ext>
            </a:extLst>
          </p:cNvPr>
          <p:cNvCxnSpPr>
            <a:cxnSpLocks/>
          </p:cNvCxnSpPr>
          <p:nvPr/>
        </p:nvCxnSpPr>
        <p:spPr>
          <a:xfrm>
            <a:off x="857727" y="3999410"/>
            <a:ext cx="5238272" cy="0"/>
          </a:xfrm>
          <a:prstGeom prst="line">
            <a:avLst/>
          </a:prstGeom>
          <a:ln w="15875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">
            <a:extLst>
              <a:ext uri="{FF2B5EF4-FFF2-40B4-BE49-F238E27FC236}">
                <a16:creationId xmlns:a16="http://schemas.microsoft.com/office/drawing/2014/main" id="{2BC61A29-AD29-485C-B755-42B875C217AA}"/>
              </a:ext>
            </a:extLst>
          </p:cNvPr>
          <p:cNvSpPr txBox="1"/>
          <p:nvPr/>
        </p:nvSpPr>
        <p:spPr>
          <a:xfrm>
            <a:off x="4214618" y="2954385"/>
            <a:ext cx="1881381" cy="87767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accent3"/>
                </a:solidFill>
                <a:latin typeface="Proxima Nova" panose="02000506030000020004" pitchFamily="50" charset="0"/>
              </a:rPr>
              <a:t>Rehabilitation MORE cost-effective</a:t>
            </a: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885ED470-3AA5-43EF-87E4-C77A2D450DEF}"/>
              </a:ext>
            </a:extLst>
          </p:cNvPr>
          <p:cNvSpPr txBox="1"/>
          <p:nvPr/>
        </p:nvSpPr>
        <p:spPr>
          <a:xfrm>
            <a:off x="1300788" y="4497600"/>
            <a:ext cx="1872970" cy="87767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accent6"/>
                </a:solidFill>
                <a:latin typeface="Proxima Nova" panose="02000506030000020004" pitchFamily="50" charset="0"/>
              </a:rPr>
              <a:t>Rehabilitation LESS cost-effective</a:t>
            </a:r>
          </a:p>
        </p:txBody>
      </p:sp>
      <p:sp>
        <p:nvSpPr>
          <p:cNvPr id="21" name="Arrow: Up 20">
            <a:extLst>
              <a:ext uri="{FF2B5EF4-FFF2-40B4-BE49-F238E27FC236}">
                <a16:creationId xmlns:a16="http://schemas.microsoft.com/office/drawing/2014/main" id="{428462EF-4468-4572-A60C-9B041ECA1F37}"/>
              </a:ext>
            </a:extLst>
          </p:cNvPr>
          <p:cNvSpPr/>
          <p:nvPr/>
        </p:nvSpPr>
        <p:spPr>
          <a:xfrm>
            <a:off x="4025107" y="2791583"/>
            <a:ext cx="201831" cy="874823"/>
          </a:xfrm>
          <a:prstGeom prst="upArrow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2" name="Arrow: Up 21">
            <a:extLst>
              <a:ext uri="{FF2B5EF4-FFF2-40B4-BE49-F238E27FC236}">
                <a16:creationId xmlns:a16="http://schemas.microsoft.com/office/drawing/2014/main" id="{D6590CFE-F5A4-485D-B4C0-91FE4AD460F3}"/>
              </a:ext>
            </a:extLst>
          </p:cNvPr>
          <p:cNvSpPr/>
          <p:nvPr/>
        </p:nvSpPr>
        <p:spPr>
          <a:xfrm rot="10800000">
            <a:off x="3065380" y="4497600"/>
            <a:ext cx="201831" cy="874823"/>
          </a:xfrm>
          <a:prstGeom prst="up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17001A-35AE-4D4A-937B-324391109A9B}"/>
              </a:ext>
            </a:extLst>
          </p:cNvPr>
          <p:cNvSpPr/>
          <p:nvPr/>
        </p:nvSpPr>
        <p:spPr>
          <a:xfrm>
            <a:off x="6663577" y="2074030"/>
            <a:ext cx="2146605" cy="2146605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" r="-3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72F389-AB13-4491-A39C-55A67F3D76CA}"/>
              </a:ext>
            </a:extLst>
          </p:cNvPr>
          <p:cNvSpPr/>
          <p:nvPr/>
        </p:nvSpPr>
        <p:spPr>
          <a:xfrm>
            <a:off x="6663577" y="4245993"/>
            <a:ext cx="2146605" cy="2146605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" r="-3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760468-0B4C-4A02-8B40-E88FDB931701}"/>
              </a:ext>
            </a:extLst>
          </p:cNvPr>
          <p:cNvSpPr/>
          <p:nvPr/>
        </p:nvSpPr>
        <p:spPr>
          <a:xfrm>
            <a:off x="8849461" y="4245994"/>
            <a:ext cx="2146604" cy="2146604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" r="-3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19DB36-FA04-4F95-AC42-66F35A69C329}"/>
              </a:ext>
            </a:extLst>
          </p:cNvPr>
          <p:cNvSpPr/>
          <p:nvPr/>
        </p:nvSpPr>
        <p:spPr>
          <a:xfrm>
            <a:off x="8849460" y="2074030"/>
            <a:ext cx="2163937" cy="2146605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808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93AA9B-A2EC-4650-B526-1AA25DAD29C3}"/>
              </a:ext>
            </a:extLst>
          </p:cNvPr>
          <p:cNvSpPr/>
          <p:nvPr/>
        </p:nvSpPr>
        <p:spPr>
          <a:xfrm>
            <a:off x="1028699" y="241359"/>
            <a:ext cx="95055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  <a:t>Rehabilitation @ Half the Cost of New Construction – if done timely!</a:t>
            </a:r>
          </a:p>
        </p:txBody>
      </p:sp>
    </p:spTree>
    <p:extLst>
      <p:ext uri="{BB962C8B-B14F-4D97-AF65-F5344CB8AC3E}">
        <p14:creationId xmlns:p14="http://schemas.microsoft.com/office/powerpoint/2010/main" val="1531308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8025D-9E18-4F0B-8511-632B12C29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269" y="172679"/>
            <a:ext cx="11133881" cy="1325563"/>
          </a:xfrm>
        </p:spPr>
        <p:txBody>
          <a:bodyPr>
            <a:noAutofit/>
          </a:bodyPr>
          <a:lstStyle/>
          <a:p>
            <a:r>
              <a:rPr lang="en-US" sz="4800" dirty="0">
                <a:latin typeface="Georgia" panose="02040502050405020303" pitchFamily="18" charset="0"/>
              </a:rPr>
              <a:t>Targeted Avg. Monthly Wastewater Rate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7125765-9924-405B-B541-5605321E7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387" y="1814854"/>
            <a:ext cx="5533465" cy="425533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CFFEC3-01CF-42ED-A672-1710189A08D2}"/>
              </a:ext>
            </a:extLst>
          </p:cNvPr>
          <p:cNvCxnSpPr>
            <a:cxnSpLocks/>
          </p:cNvCxnSpPr>
          <p:nvPr/>
        </p:nvCxnSpPr>
        <p:spPr>
          <a:xfrm>
            <a:off x="3749040" y="3738522"/>
            <a:ext cx="4400083" cy="0"/>
          </a:xfrm>
          <a:prstGeom prst="line">
            <a:avLst/>
          </a:prstGeom>
          <a:ln w="34925">
            <a:solidFill>
              <a:srgbClr val="407CC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9D5D82-B78F-4696-9D92-A70D531E691D}"/>
              </a:ext>
            </a:extLst>
          </p:cNvPr>
          <p:cNvCxnSpPr>
            <a:cxnSpLocks/>
          </p:cNvCxnSpPr>
          <p:nvPr/>
        </p:nvCxnSpPr>
        <p:spPr>
          <a:xfrm>
            <a:off x="3745992" y="2245002"/>
            <a:ext cx="4400083" cy="0"/>
          </a:xfrm>
          <a:prstGeom prst="line">
            <a:avLst/>
          </a:prstGeom>
          <a:ln w="34925">
            <a:solidFill>
              <a:srgbClr val="407CC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2974DFA-10FE-4AD4-9D51-3F15AF7358BA}"/>
              </a:ext>
            </a:extLst>
          </p:cNvPr>
          <p:cNvSpPr txBox="1"/>
          <p:nvPr/>
        </p:nvSpPr>
        <p:spPr>
          <a:xfrm>
            <a:off x="4051308" y="2587640"/>
            <a:ext cx="19509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B486B"/>
                </a:solidFill>
              </a:rPr>
              <a:t>~$30/month lower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CDC439FC-7684-49DB-A7FA-9652A71F4526}"/>
              </a:ext>
            </a:extLst>
          </p:cNvPr>
          <p:cNvSpPr/>
          <p:nvPr/>
        </p:nvSpPr>
        <p:spPr>
          <a:xfrm rot="5400000">
            <a:off x="3188998" y="2870990"/>
            <a:ext cx="1509867" cy="225193"/>
          </a:xfrm>
          <a:prstGeom prst="rightArrow">
            <a:avLst>
              <a:gd name="adj1" fmla="val 50000"/>
              <a:gd name="adj2" fmla="val 90034"/>
            </a:avLst>
          </a:prstGeom>
          <a:solidFill>
            <a:srgbClr val="407CCA"/>
          </a:solidFill>
          <a:ln>
            <a:solidFill>
              <a:srgbClr val="407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53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594AB-12DB-4474-843B-9F1749051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60% Design </a:t>
            </a:r>
            <a:br>
              <a:rPr lang="en-US" dirty="0">
                <a:latin typeface="Georgia" panose="02040502050405020303" pitchFamily="18" charset="0"/>
              </a:rPr>
            </a:br>
            <a:r>
              <a:rPr lang="en-US" dirty="0">
                <a:latin typeface="Georgia" panose="02040502050405020303" pitchFamily="18" charset="0"/>
              </a:rPr>
              <a:t>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15235-C19E-4905-AB7D-BC5414E16D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Sweet Home WWTP</a:t>
            </a:r>
          </a:p>
        </p:txBody>
      </p:sp>
    </p:spTree>
    <p:extLst>
      <p:ext uri="{BB962C8B-B14F-4D97-AF65-F5344CB8AC3E}">
        <p14:creationId xmlns:p14="http://schemas.microsoft.com/office/powerpoint/2010/main" val="2855174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208EB-99CF-4B94-B9CF-C492ABF8E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97345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eorgia" panose="02040502050405020303" pitchFamily="18" charset="0"/>
              </a:rPr>
              <a:t>Project Status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E6112-100C-47A8-9D27-2C1074699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B486B"/>
                </a:solidFill>
              </a:rPr>
              <a:t>Key Milestones</a:t>
            </a:r>
          </a:p>
          <a:p>
            <a:pPr lvl="1"/>
            <a:r>
              <a:rPr lang="en-US" dirty="0">
                <a:solidFill>
                  <a:srgbClr val="0B486B"/>
                </a:solidFill>
              </a:rPr>
              <a:t>60% Review Period – now</a:t>
            </a:r>
          </a:p>
          <a:p>
            <a:pPr lvl="1"/>
            <a:r>
              <a:rPr lang="en-US" dirty="0">
                <a:solidFill>
                  <a:srgbClr val="0B486B"/>
                </a:solidFill>
              </a:rPr>
              <a:t>90% Design Development – this fall </a:t>
            </a:r>
          </a:p>
          <a:p>
            <a:pPr lvl="1"/>
            <a:r>
              <a:rPr lang="en-US" dirty="0">
                <a:solidFill>
                  <a:srgbClr val="0B486B"/>
                </a:solidFill>
              </a:rPr>
              <a:t>100% Design Development and Regulatory Review – early 2021</a:t>
            </a:r>
          </a:p>
          <a:p>
            <a:pPr lvl="1"/>
            <a:r>
              <a:rPr lang="en-US" dirty="0">
                <a:solidFill>
                  <a:srgbClr val="0B486B"/>
                </a:solidFill>
              </a:rPr>
              <a:t>Bidding – Summer 2021</a:t>
            </a:r>
          </a:p>
          <a:p>
            <a:pPr lvl="1"/>
            <a:r>
              <a:rPr lang="en-US" dirty="0">
                <a:solidFill>
                  <a:srgbClr val="0B486B"/>
                </a:solidFill>
              </a:rPr>
              <a:t>Construction – Summer 2021 to Fall 2023</a:t>
            </a:r>
          </a:p>
          <a:p>
            <a:r>
              <a:rPr lang="en-US" dirty="0">
                <a:solidFill>
                  <a:srgbClr val="0B486B"/>
                </a:solidFill>
              </a:rPr>
              <a:t>Funding</a:t>
            </a:r>
          </a:p>
          <a:p>
            <a:pPr lvl="1"/>
            <a:r>
              <a:rPr lang="en-US" dirty="0">
                <a:solidFill>
                  <a:srgbClr val="0B486B"/>
                </a:solidFill>
              </a:rPr>
              <a:t>Required </a:t>
            </a:r>
            <a:r>
              <a:rPr lang="en-US" dirty="0" err="1">
                <a:solidFill>
                  <a:srgbClr val="0B486B"/>
                </a:solidFill>
              </a:rPr>
              <a:t>VE</a:t>
            </a:r>
            <a:r>
              <a:rPr lang="en-US" dirty="0">
                <a:solidFill>
                  <a:srgbClr val="0B486B"/>
                </a:solidFill>
              </a:rPr>
              <a:t> Study – RFP soon </a:t>
            </a:r>
          </a:p>
          <a:p>
            <a:pPr lvl="1"/>
            <a:r>
              <a:rPr lang="en-US" dirty="0">
                <a:solidFill>
                  <a:srgbClr val="0B486B"/>
                </a:solidFill>
              </a:rPr>
              <a:t>USDA &amp; </a:t>
            </a:r>
            <a:r>
              <a:rPr lang="en-US" dirty="0" err="1">
                <a:solidFill>
                  <a:srgbClr val="0B486B"/>
                </a:solidFill>
              </a:rPr>
              <a:t>DEQ</a:t>
            </a:r>
            <a:r>
              <a:rPr lang="en-US" dirty="0">
                <a:solidFill>
                  <a:srgbClr val="0B486B"/>
                </a:solidFill>
              </a:rPr>
              <a:t> – application process now</a:t>
            </a:r>
          </a:p>
          <a:p>
            <a:pPr lvl="1"/>
            <a:r>
              <a:rPr lang="en-US" dirty="0">
                <a:solidFill>
                  <a:srgbClr val="0B486B"/>
                </a:solidFill>
              </a:rPr>
              <a:t>USDA PER/ER review to follow complete application submission  </a:t>
            </a:r>
          </a:p>
          <a:p>
            <a:r>
              <a:rPr lang="en-US" dirty="0">
                <a:solidFill>
                  <a:srgbClr val="0B486B"/>
                </a:solidFill>
              </a:rPr>
              <a:t>Permitting</a:t>
            </a:r>
          </a:p>
          <a:p>
            <a:pPr lvl="1"/>
            <a:r>
              <a:rPr lang="en-US" dirty="0"/>
              <a:t>Anti-degradation Evaluation for Mass Load Increase</a:t>
            </a:r>
          </a:p>
          <a:p>
            <a:pPr lvl="1"/>
            <a:r>
              <a:rPr lang="en-US" dirty="0"/>
              <a:t>Working to get NPDES Permit Renewal expedited with </a:t>
            </a:r>
            <a:r>
              <a:rPr lang="en-US" dirty="0" err="1"/>
              <a:t>DEQ</a:t>
            </a:r>
            <a:endParaRPr lang="en-US" dirty="0">
              <a:solidFill>
                <a:srgbClr val="0B48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73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EC3AEA-7B45-416D-8D3E-9DCC307D63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39"/>
          <a:stretch/>
        </p:blipFill>
        <p:spPr>
          <a:xfrm>
            <a:off x="805893" y="1668790"/>
            <a:ext cx="10372725" cy="49377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0EE88-280B-404A-9754-1B591A91F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65838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eorgia" panose="02040502050405020303" pitchFamily="18" charset="0"/>
              </a:rPr>
              <a:t>WWTP 60% Site Plan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F919F9B-515A-4334-ABBE-E72B1153A0A4}"/>
              </a:ext>
            </a:extLst>
          </p:cNvPr>
          <p:cNvSpPr/>
          <p:nvPr/>
        </p:nvSpPr>
        <p:spPr>
          <a:xfrm>
            <a:off x="8798718" y="4279248"/>
            <a:ext cx="553410" cy="558170"/>
          </a:xfrm>
          <a:prstGeom prst="ellipse">
            <a:avLst/>
          </a:prstGeom>
          <a:solidFill>
            <a:srgbClr val="C1896D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700" b="1" dirty="0"/>
              <a:t>Primary Digester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C4FE43-EDA4-47DE-8620-85779720C80A}"/>
              </a:ext>
            </a:extLst>
          </p:cNvPr>
          <p:cNvSpPr/>
          <p:nvPr/>
        </p:nvSpPr>
        <p:spPr>
          <a:xfrm rot="2793306">
            <a:off x="7404288" y="3027619"/>
            <a:ext cx="491481" cy="313031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>
                <a:rot lat="0" lon="0" rev="2700000"/>
              </a:camera>
              <a:lightRig rig="threePt" dir="t"/>
            </a:scene3d>
          </a:bodyPr>
          <a:lstStyle/>
          <a:p>
            <a:pPr algn="ctr"/>
            <a:r>
              <a:rPr lang="en-US" sz="700" b="1" dirty="0"/>
              <a:t>Filter Basin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54A1940-DEF6-4ABA-88FF-BEBB0EC2296A}"/>
              </a:ext>
            </a:extLst>
          </p:cNvPr>
          <p:cNvSpPr/>
          <p:nvPr/>
        </p:nvSpPr>
        <p:spPr>
          <a:xfrm>
            <a:off x="7412194" y="4889909"/>
            <a:ext cx="237835" cy="268455"/>
          </a:xfrm>
          <a:prstGeom prst="rect">
            <a:avLst/>
          </a:prstGeom>
          <a:solidFill>
            <a:srgbClr val="728E72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700" b="1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0D7C74D-B5B9-4800-A005-5E58076976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348" t="2983" r="4760" b="74765"/>
          <a:stretch/>
        </p:blipFill>
        <p:spPr>
          <a:xfrm>
            <a:off x="8653541" y="1687174"/>
            <a:ext cx="2509383" cy="16541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F8FA874-6A49-4B1E-9D4B-A91309842BC9}"/>
              </a:ext>
            </a:extLst>
          </p:cNvPr>
          <p:cNvSpPr/>
          <p:nvPr/>
        </p:nvSpPr>
        <p:spPr>
          <a:xfrm>
            <a:off x="2062574" y="5068238"/>
            <a:ext cx="1122823" cy="532565"/>
          </a:xfrm>
          <a:prstGeom prst="rect">
            <a:avLst/>
          </a:prstGeom>
          <a:solidFill>
            <a:srgbClr val="728E72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700" b="1" dirty="0"/>
              <a:t>Workshop and Storage Building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6FD558A-F77E-443E-B1D6-03A8314AEB37}"/>
              </a:ext>
            </a:extLst>
          </p:cNvPr>
          <p:cNvSpPr/>
          <p:nvPr/>
        </p:nvSpPr>
        <p:spPr>
          <a:xfrm>
            <a:off x="9660878" y="4350420"/>
            <a:ext cx="740664" cy="738533"/>
          </a:xfrm>
          <a:prstGeom prst="ellipse">
            <a:avLst/>
          </a:prstGeom>
          <a:solidFill>
            <a:srgbClr val="C1896D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700" b="1" dirty="0"/>
              <a:t>Secondary Digester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619E7B6-FBE3-4117-91CE-1E0ABC494842}"/>
              </a:ext>
            </a:extLst>
          </p:cNvPr>
          <p:cNvSpPr/>
          <p:nvPr/>
        </p:nvSpPr>
        <p:spPr>
          <a:xfrm>
            <a:off x="3569840" y="3197037"/>
            <a:ext cx="759515" cy="766048"/>
          </a:xfrm>
          <a:prstGeom prst="ellipse">
            <a:avLst/>
          </a:pr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/>
              <a:t>Primary Clarifier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324A859-28A6-4E34-AF12-5ECD80F93775}"/>
              </a:ext>
            </a:extLst>
          </p:cNvPr>
          <p:cNvSpPr/>
          <p:nvPr/>
        </p:nvSpPr>
        <p:spPr>
          <a:xfrm>
            <a:off x="4205056" y="4098760"/>
            <a:ext cx="152400" cy="164410"/>
          </a:xfrm>
          <a:prstGeom prst="ellipse">
            <a:avLst/>
          </a:prstGeom>
          <a:solidFill>
            <a:srgbClr val="0070C0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08F46F-3EBC-469E-8653-E5A1EF08F4E3}"/>
              </a:ext>
            </a:extLst>
          </p:cNvPr>
          <p:cNvSpPr/>
          <p:nvPr/>
        </p:nvSpPr>
        <p:spPr>
          <a:xfrm rot="18997560">
            <a:off x="4230386" y="4301591"/>
            <a:ext cx="471308" cy="493930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>
                <a:rot lat="0" lon="0" rev="19200000"/>
              </a:camera>
              <a:lightRig rig="threePt" dir="t"/>
            </a:scene3d>
          </a:bodyPr>
          <a:lstStyle/>
          <a:p>
            <a:pPr algn="ctr"/>
            <a:r>
              <a:rPr lang="en-US" sz="700" b="1" dirty="0"/>
              <a:t>Headworks Building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9AD99FD-FFB2-4AED-B12D-559829C5B7F6}"/>
              </a:ext>
            </a:extLst>
          </p:cNvPr>
          <p:cNvSpPr/>
          <p:nvPr/>
        </p:nvSpPr>
        <p:spPr>
          <a:xfrm rot="18992981">
            <a:off x="3688182" y="4588935"/>
            <a:ext cx="652274" cy="604058"/>
          </a:xfrm>
          <a:prstGeom prst="rect">
            <a:avLst/>
          </a:prstGeom>
          <a:solidFill>
            <a:srgbClr val="C1896D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9200000"/>
              </a:camera>
              <a:lightRig rig="threePt" dir="t"/>
            </a:scene3d>
          </a:bodyPr>
          <a:lstStyle/>
          <a:p>
            <a:pPr algn="ctr"/>
            <a:r>
              <a:rPr lang="en-US" sz="700" b="1" dirty="0"/>
              <a:t>Dewatering Building and Cake Storage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2226AD8-C110-4799-BA41-78BAEE7346C2}"/>
              </a:ext>
            </a:extLst>
          </p:cNvPr>
          <p:cNvSpPr/>
          <p:nvPr/>
        </p:nvSpPr>
        <p:spPr>
          <a:xfrm rot="18987096">
            <a:off x="5051024" y="3385635"/>
            <a:ext cx="864259" cy="873796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>
                <a:rot lat="0" lon="0" rev="19200000"/>
              </a:camera>
              <a:lightRig rig="threePt" dir="t"/>
            </a:scene3d>
          </a:bodyPr>
          <a:lstStyle/>
          <a:p>
            <a:pPr algn="ctr"/>
            <a:r>
              <a:rPr lang="en-US" sz="700" b="1" dirty="0"/>
              <a:t>Aeration Basin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E2ED2D-8141-4E48-B4A3-0E617D0E0519}"/>
              </a:ext>
            </a:extLst>
          </p:cNvPr>
          <p:cNvSpPr/>
          <p:nvPr/>
        </p:nvSpPr>
        <p:spPr>
          <a:xfrm rot="18994628">
            <a:off x="4688617" y="3382242"/>
            <a:ext cx="522294" cy="268890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>
                <a:rot lat="0" lon="0" rev="19200000"/>
              </a:camera>
              <a:lightRig rig="threePt" dir="t"/>
            </a:scene3d>
          </a:bodyPr>
          <a:lstStyle/>
          <a:p>
            <a:pPr algn="ctr"/>
            <a:r>
              <a:rPr lang="en-US" sz="700" b="1" dirty="0"/>
              <a:t>Blower Building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3F32904-CB4E-44D1-B194-BEB2959AC0C9}"/>
              </a:ext>
            </a:extLst>
          </p:cNvPr>
          <p:cNvSpPr/>
          <p:nvPr/>
        </p:nvSpPr>
        <p:spPr>
          <a:xfrm rot="19114151">
            <a:off x="6848759" y="2425996"/>
            <a:ext cx="291075" cy="539509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>
                <a:rot lat="0" lon="0" rev="19199999"/>
              </a:camera>
              <a:lightRig rig="threePt" dir="t"/>
            </a:scene3d>
          </a:bodyPr>
          <a:lstStyle/>
          <a:p>
            <a:pPr algn="ctr"/>
            <a:r>
              <a:rPr lang="en-US" sz="700" b="1" dirty="0"/>
              <a:t>UV and Utility Water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8986ED3-14E3-4C6B-AB84-812B8111E78A}"/>
              </a:ext>
            </a:extLst>
          </p:cNvPr>
          <p:cNvSpPr/>
          <p:nvPr/>
        </p:nvSpPr>
        <p:spPr>
          <a:xfrm>
            <a:off x="10369255" y="1944902"/>
            <a:ext cx="728980" cy="2819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>
                <a:rot lat="0" lon="0" rev="20400000"/>
              </a:camera>
              <a:lightRig rig="threePt" dir="t"/>
            </a:scene3d>
          </a:bodyPr>
          <a:lstStyle/>
          <a:p>
            <a:pPr algn="ctr"/>
            <a:endParaRPr lang="en-US" sz="700" b="1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B9FFC45-E2D5-46CB-85F2-23131E3D1951}"/>
              </a:ext>
            </a:extLst>
          </p:cNvPr>
          <p:cNvSpPr/>
          <p:nvPr/>
        </p:nvSpPr>
        <p:spPr>
          <a:xfrm>
            <a:off x="6818003" y="3843040"/>
            <a:ext cx="832027" cy="897414"/>
          </a:xfrm>
          <a:prstGeom prst="ellipse">
            <a:avLst/>
          </a:prstGeom>
          <a:solidFill>
            <a:srgbClr val="FFFFFF">
              <a:alpha val="0"/>
            </a:srgbClr>
          </a:solidFill>
          <a:ln w="317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700" b="1" dirty="0">
              <a:solidFill>
                <a:schemeClr val="bg1"/>
              </a:solidFill>
            </a:endParaRPr>
          </a:p>
          <a:p>
            <a:pPr algn="ctr"/>
            <a:endParaRPr lang="en-US" sz="700" b="1" dirty="0">
              <a:solidFill>
                <a:schemeClr val="bg1"/>
              </a:solidFill>
            </a:endParaRPr>
          </a:p>
          <a:p>
            <a:pPr algn="ctr"/>
            <a:endParaRPr lang="en-US" sz="700" b="1" dirty="0">
              <a:solidFill>
                <a:schemeClr val="bg1"/>
              </a:solidFill>
            </a:endParaRPr>
          </a:p>
          <a:p>
            <a:pPr algn="ctr"/>
            <a:endParaRPr lang="en-US" sz="700" b="1" dirty="0">
              <a:solidFill>
                <a:schemeClr val="bg1"/>
              </a:solidFill>
            </a:endParaRPr>
          </a:p>
          <a:p>
            <a:pPr algn="ctr"/>
            <a:r>
              <a:rPr lang="en-US" sz="700" b="1" dirty="0">
                <a:solidFill>
                  <a:schemeClr val="bg1"/>
                </a:solidFill>
              </a:rPr>
              <a:t>Secondary Clarifier 3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50695FC-90AF-4F2C-807F-ED89C66B7C6F}"/>
              </a:ext>
            </a:extLst>
          </p:cNvPr>
          <p:cNvSpPr/>
          <p:nvPr/>
        </p:nvSpPr>
        <p:spPr>
          <a:xfrm>
            <a:off x="6369455" y="2994305"/>
            <a:ext cx="624842" cy="623608"/>
          </a:xfrm>
          <a:prstGeom prst="ellipse">
            <a:avLst/>
          </a:prstGeom>
          <a:solidFill>
            <a:srgbClr val="FFFFFF">
              <a:alpha val="0"/>
            </a:srgbClr>
          </a:solidFill>
          <a:ln w="317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700" b="1" dirty="0">
              <a:solidFill>
                <a:schemeClr val="bg1"/>
              </a:solidFill>
            </a:endParaRPr>
          </a:p>
          <a:p>
            <a:pPr algn="ctr"/>
            <a:endParaRPr lang="en-US" sz="700" b="1" dirty="0">
              <a:solidFill>
                <a:schemeClr val="bg1"/>
              </a:solidFill>
            </a:endParaRPr>
          </a:p>
          <a:p>
            <a:pPr algn="ctr"/>
            <a:r>
              <a:rPr lang="en-US" sz="700" b="1" dirty="0">
                <a:solidFill>
                  <a:schemeClr val="bg1"/>
                </a:solidFill>
              </a:rPr>
              <a:t>Secondary Clarifier 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47FB920-1094-4DAE-A522-BEBFE4F60D7F}"/>
              </a:ext>
            </a:extLst>
          </p:cNvPr>
          <p:cNvSpPr/>
          <p:nvPr/>
        </p:nvSpPr>
        <p:spPr>
          <a:xfrm>
            <a:off x="5784946" y="2450907"/>
            <a:ext cx="624842" cy="618364"/>
          </a:xfrm>
          <a:prstGeom prst="ellipse">
            <a:avLst/>
          </a:prstGeom>
          <a:solidFill>
            <a:srgbClr val="FFFFFF">
              <a:alpha val="0"/>
            </a:srgbClr>
          </a:solidFill>
          <a:ln w="317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700" b="1" dirty="0">
              <a:solidFill>
                <a:schemeClr val="bg1"/>
              </a:solidFill>
            </a:endParaRPr>
          </a:p>
          <a:p>
            <a:pPr algn="ctr"/>
            <a:endParaRPr lang="en-US" sz="700" b="1" dirty="0">
              <a:solidFill>
                <a:schemeClr val="bg1"/>
              </a:solidFill>
            </a:endParaRPr>
          </a:p>
          <a:p>
            <a:pPr algn="ctr"/>
            <a:r>
              <a:rPr lang="en-US" sz="700" b="1" dirty="0">
                <a:solidFill>
                  <a:schemeClr val="bg1"/>
                </a:solidFill>
              </a:rPr>
              <a:t>Secondary Clarifier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708EF7-F523-4F72-84C0-0222B7597DE9}"/>
              </a:ext>
            </a:extLst>
          </p:cNvPr>
          <p:cNvSpPr/>
          <p:nvPr/>
        </p:nvSpPr>
        <p:spPr>
          <a:xfrm rot="18939377">
            <a:off x="4198221" y="4034036"/>
            <a:ext cx="318469" cy="239144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7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B2EF9F-237A-413F-B3DD-1EA3CF958DA5}"/>
              </a:ext>
            </a:extLst>
          </p:cNvPr>
          <p:cNvSpPr/>
          <p:nvPr/>
        </p:nvSpPr>
        <p:spPr>
          <a:xfrm rot="19048689">
            <a:off x="5112932" y="3113898"/>
            <a:ext cx="237835" cy="268455"/>
          </a:xfrm>
          <a:prstGeom prst="rect">
            <a:avLst/>
          </a:prstGeom>
          <a:solidFill>
            <a:srgbClr val="728E72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7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EFFF48-9EAA-44EF-A2D5-33BFD051629A}"/>
              </a:ext>
            </a:extLst>
          </p:cNvPr>
          <p:cNvSpPr/>
          <p:nvPr/>
        </p:nvSpPr>
        <p:spPr>
          <a:xfrm rot="18992981">
            <a:off x="4530124" y="3286222"/>
            <a:ext cx="275107" cy="248162"/>
          </a:xfrm>
          <a:prstGeom prst="rect">
            <a:avLst/>
          </a:prstGeom>
          <a:solidFill>
            <a:srgbClr val="C1896D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9200000"/>
              </a:camera>
              <a:lightRig rig="threePt" dir="t"/>
            </a:scene3d>
          </a:bodyPr>
          <a:lstStyle/>
          <a:p>
            <a:pPr algn="ctr"/>
            <a:endParaRPr lang="en-US" sz="7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4B0693-6609-477E-B459-22BB6C9910B7}"/>
              </a:ext>
            </a:extLst>
          </p:cNvPr>
          <p:cNvSpPr/>
          <p:nvPr/>
        </p:nvSpPr>
        <p:spPr>
          <a:xfrm rot="20091209">
            <a:off x="1501282" y="4045599"/>
            <a:ext cx="1122823" cy="435646"/>
          </a:xfrm>
          <a:prstGeom prst="rect">
            <a:avLst/>
          </a:prstGeom>
          <a:solidFill>
            <a:srgbClr val="728E72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700" b="1" dirty="0"/>
              <a:t>Administration Building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07197A8-CB21-4B3D-87BD-65D033427F02}"/>
              </a:ext>
            </a:extLst>
          </p:cNvPr>
          <p:cNvSpPr/>
          <p:nvPr/>
        </p:nvSpPr>
        <p:spPr>
          <a:xfrm>
            <a:off x="5998854" y="4544003"/>
            <a:ext cx="819150" cy="827615"/>
          </a:xfrm>
          <a:prstGeom prst="ellipse">
            <a:avLst/>
          </a:pr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b="1" dirty="0"/>
              <a:t>Secondary Clarifier</a:t>
            </a:r>
          </a:p>
          <a:p>
            <a:pPr algn="ctr"/>
            <a:r>
              <a:rPr lang="en-US" sz="700" b="1" dirty="0"/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FCAF34-9D4D-4A88-8FCA-28D3F5C4D10F}"/>
              </a:ext>
            </a:extLst>
          </p:cNvPr>
          <p:cNvSpPr/>
          <p:nvPr/>
        </p:nvSpPr>
        <p:spPr>
          <a:xfrm rot="18992981">
            <a:off x="7799948" y="3481965"/>
            <a:ext cx="622554" cy="531026"/>
          </a:xfrm>
          <a:prstGeom prst="rect">
            <a:avLst/>
          </a:prstGeom>
          <a:solidFill>
            <a:srgbClr val="C1896D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9200000"/>
              </a:camera>
              <a:lightRig rig="threePt" dir="t"/>
            </a:scene3d>
          </a:bodyPr>
          <a:lstStyle/>
          <a:p>
            <a:pPr algn="ctr"/>
            <a:r>
              <a:rPr lang="en-US" sz="700" b="1" dirty="0"/>
              <a:t>Thickening Building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3E359D-1301-4903-A8C1-B54F61BE472A}"/>
              </a:ext>
            </a:extLst>
          </p:cNvPr>
          <p:cNvSpPr/>
          <p:nvPr/>
        </p:nvSpPr>
        <p:spPr>
          <a:xfrm rot="20173618">
            <a:off x="4694985" y="2552357"/>
            <a:ext cx="746486" cy="376856"/>
          </a:xfrm>
          <a:prstGeom prst="rect">
            <a:avLst/>
          </a:prstGeom>
          <a:solidFill>
            <a:srgbClr val="C1896D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20100000"/>
              </a:camera>
              <a:lightRig rig="threePt" dir="t"/>
            </a:scene3d>
          </a:bodyPr>
          <a:lstStyle/>
          <a:p>
            <a:pPr algn="ctr"/>
            <a:r>
              <a:rPr lang="en-US" sz="700" b="1" dirty="0"/>
              <a:t>Drying Beds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004CDFF-4543-4600-A771-EA6930AB954B}"/>
              </a:ext>
            </a:extLst>
          </p:cNvPr>
          <p:cNvSpPr/>
          <p:nvPr/>
        </p:nvSpPr>
        <p:spPr>
          <a:xfrm>
            <a:off x="8519804" y="5267325"/>
            <a:ext cx="258766" cy="308327"/>
          </a:xfrm>
          <a:prstGeom prst="ellipse">
            <a:avLst/>
          </a:prstGeom>
          <a:solidFill>
            <a:srgbClr val="0070C0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b="1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C545A72-9432-4078-819F-FD3CE4510529}"/>
              </a:ext>
            </a:extLst>
          </p:cNvPr>
          <p:cNvSpPr/>
          <p:nvPr/>
        </p:nvSpPr>
        <p:spPr>
          <a:xfrm>
            <a:off x="6260443" y="4079874"/>
            <a:ext cx="557561" cy="504035"/>
          </a:xfrm>
          <a:custGeom>
            <a:avLst/>
            <a:gdLst>
              <a:gd name="connsiteX0" fmla="*/ 0 w 557561"/>
              <a:gd name="connsiteY0" fmla="*/ 338997 h 504035"/>
              <a:gd name="connsiteX1" fmla="*/ 120433 w 557561"/>
              <a:gd name="connsiteY1" fmla="*/ 459431 h 504035"/>
              <a:gd name="connsiteX2" fmla="*/ 151657 w 557561"/>
              <a:gd name="connsiteY2" fmla="*/ 459431 h 504035"/>
              <a:gd name="connsiteX3" fmla="*/ 173959 w 557561"/>
              <a:gd name="connsiteY3" fmla="*/ 459431 h 504035"/>
              <a:gd name="connsiteX4" fmla="*/ 200722 w 557561"/>
              <a:gd name="connsiteY4" fmla="*/ 463891 h 504035"/>
              <a:gd name="connsiteX5" fmla="*/ 231945 w 557561"/>
              <a:gd name="connsiteY5" fmla="*/ 468352 h 504035"/>
              <a:gd name="connsiteX6" fmla="*/ 231945 w 557561"/>
              <a:gd name="connsiteY6" fmla="*/ 468352 h 504035"/>
              <a:gd name="connsiteX7" fmla="*/ 285471 w 557561"/>
              <a:gd name="connsiteY7" fmla="*/ 481733 h 504035"/>
              <a:gd name="connsiteX8" fmla="*/ 312234 w 557561"/>
              <a:gd name="connsiteY8" fmla="*/ 490654 h 504035"/>
              <a:gd name="connsiteX9" fmla="*/ 343457 w 557561"/>
              <a:gd name="connsiteY9" fmla="*/ 504035 h 504035"/>
              <a:gd name="connsiteX10" fmla="*/ 557561 w 557561"/>
              <a:gd name="connsiteY10" fmla="*/ 285472 h 504035"/>
              <a:gd name="connsiteX11" fmla="*/ 557561 w 557561"/>
              <a:gd name="connsiteY11" fmla="*/ 245327 h 504035"/>
              <a:gd name="connsiteX12" fmla="*/ 557561 w 557561"/>
              <a:gd name="connsiteY12" fmla="*/ 196262 h 504035"/>
              <a:gd name="connsiteX13" fmla="*/ 347918 w 557561"/>
              <a:gd name="connsiteY13" fmla="*/ 0 h 504035"/>
              <a:gd name="connsiteX14" fmla="*/ 0 w 557561"/>
              <a:gd name="connsiteY14" fmla="*/ 338997 h 504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7561" h="504035">
                <a:moveTo>
                  <a:pt x="0" y="338997"/>
                </a:moveTo>
                <a:lnTo>
                  <a:pt x="120433" y="459431"/>
                </a:lnTo>
                <a:lnTo>
                  <a:pt x="151657" y="459431"/>
                </a:lnTo>
                <a:lnTo>
                  <a:pt x="173959" y="459431"/>
                </a:lnTo>
                <a:lnTo>
                  <a:pt x="200722" y="463891"/>
                </a:lnTo>
                <a:lnTo>
                  <a:pt x="231945" y="468352"/>
                </a:lnTo>
                <a:lnTo>
                  <a:pt x="231945" y="468352"/>
                </a:lnTo>
                <a:lnTo>
                  <a:pt x="285471" y="481733"/>
                </a:lnTo>
                <a:lnTo>
                  <a:pt x="312234" y="490654"/>
                </a:lnTo>
                <a:lnTo>
                  <a:pt x="343457" y="504035"/>
                </a:lnTo>
                <a:lnTo>
                  <a:pt x="557561" y="285472"/>
                </a:lnTo>
                <a:lnTo>
                  <a:pt x="557561" y="245327"/>
                </a:lnTo>
                <a:lnTo>
                  <a:pt x="557561" y="196262"/>
                </a:lnTo>
                <a:lnTo>
                  <a:pt x="347918" y="0"/>
                </a:lnTo>
                <a:lnTo>
                  <a:pt x="0" y="338997"/>
                </a:lnTo>
                <a:close/>
              </a:path>
            </a:pathLst>
          </a:cu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/>
              <a:t>RAS/WAS Pump Station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B5FB5B6-C86D-4116-94DC-F3035E869CBC}"/>
              </a:ext>
            </a:extLst>
          </p:cNvPr>
          <p:cNvSpPr/>
          <p:nvPr/>
        </p:nvSpPr>
        <p:spPr>
          <a:xfrm>
            <a:off x="9175224" y="4715950"/>
            <a:ext cx="548640" cy="347918"/>
          </a:xfrm>
          <a:custGeom>
            <a:avLst/>
            <a:gdLst>
              <a:gd name="connsiteX0" fmla="*/ 138275 w 548640"/>
              <a:gd name="connsiteY0" fmla="*/ 0 h 347918"/>
              <a:gd name="connsiteX1" fmla="*/ 84749 w 548640"/>
              <a:gd name="connsiteY1" fmla="*/ 62447 h 347918"/>
              <a:gd name="connsiteX2" fmla="*/ 57986 w 548640"/>
              <a:gd name="connsiteY2" fmla="*/ 89210 h 347918"/>
              <a:gd name="connsiteX3" fmla="*/ 26763 w 548640"/>
              <a:gd name="connsiteY3" fmla="*/ 107052 h 347918"/>
              <a:gd name="connsiteX4" fmla="*/ 0 w 548640"/>
              <a:gd name="connsiteY4" fmla="*/ 209643 h 347918"/>
              <a:gd name="connsiteX5" fmla="*/ 517416 w 548640"/>
              <a:gd name="connsiteY5" fmla="*/ 347918 h 347918"/>
              <a:gd name="connsiteX6" fmla="*/ 548640 w 548640"/>
              <a:gd name="connsiteY6" fmla="*/ 236406 h 347918"/>
              <a:gd name="connsiteX7" fmla="*/ 530798 w 548640"/>
              <a:gd name="connsiteY7" fmla="*/ 209643 h 347918"/>
              <a:gd name="connsiteX8" fmla="*/ 508496 w 548640"/>
              <a:gd name="connsiteY8" fmla="*/ 160578 h 347918"/>
              <a:gd name="connsiteX9" fmla="*/ 495114 w 548640"/>
              <a:gd name="connsiteY9" fmla="*/ 124894 h 347918"/>
              <a:gd name="connsiteX10" fmla="*/ 486193 w 548640"/>
              <a:gd name="connsiteY10" fmla="*/ 89210 h 347918"/>
              <a:gd name="connsiteX11" fmla="*/ 138275 w 548640"/>
              <a:gd name="connsiteY11" fmla="*/ 0 h 34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8640" h="347918">
                <a:moveTo>
                  <a:pt x="138275" y="0"/>
                </a:moveTo>
                <a:lnTo>
                  <a:pt x="84749" y="62447"/>
                </a:lnTo>
                <a:lnTo>
                  <a:pt x="57986" y="89210"/>
                </a:lnTo>
                <a:lnTo>
                  <a:pt x="26763" y="107052"/>
                </a:lnTo>
                <a:lnTo>
                  <a:pt x="0" y="209643"/>
                </a:lnTo>
                <a:lnTo>
                  <a:pt x="517416" y="347918"/>
                </a:lnTo>
                <a:lnTo>
                  <a:pt x="548640" y="236406"/>
                </a:lnTo>
                <a:lnTo>
                  <a:pt x="530798" y="209643"/>
                </a:lnTo>
                <a:lnTo>
                  <a:pt x="508496" y="160578"/>
                </a:lnTo>
                <a:lnTo>
                  <a:pt x="495114" y="124894"/>
                </a:lnTo>
                <a:lnTo>
                  <a:pt x="486193" y="89210"/>
                </a:lnTo>
                <a:lnTo>
                  <a:pt x="138275" y="0"/>
                </a:lnTo>
                <a:close/>
              </a:path>
            </a:pathLst>
          </a:custGeom>
          <a:solidFill>
            <a:srgbClr val="C1896D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/>
              <a:t>Solids Building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371365-A91B-4B88-97A8-E4EDAF179F29}"/>
              </a:ext>
            </a:extLst>
          </p:cNvPr>
          <p:cNvSpPr txBox="1"/>
          <p:nvPr/>
        </p:nvSpPr>
        <p:spPr>
          <a:xfrm>
            <a:off x="3694538" y="1697771"/>
            <a:ext cx="54903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Primary Sludge PS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51041C-E875-4B38-96C1-6D1586EDD8A7}"/>
              </a:ext>
            </a:extLst>
          </p:cNvPr>
          <p:cNvSpPr txBox="1"/>
          <p:nvPr/>
        </p:nvSpPr>
        <p:spPr>
          <a:xfrm>
            <a:off x="2828238" y="4351143"/>
            <a:ext cx="5703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Primary Flow Split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7B3F0A-BDD1-40AB-9D76-B16927910F3B}"/>
              </a:ext>
            </a:extLst>
          </p:cNvPr>
          <p:cNvSpPr txBox="1"/>
          <p:nvPr/>
        </p:nvSpPr>
        <p:spPr>
          <a:xfrm>
            <a:off x="7896143" y="6162645"/>
            <a:ext cx="499393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IPS/DPS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7E2FF61-BE15-4AB5-A5B0-96F787A3B154}"/>
              </a:ext>
            </a:extLst>
          </p:cNvPr>
          <p:cNvSpPr/>
          <p:nvPr/>
        </p:nvSpPr>
        <p:spPr>
          <a:xfrm>
            <a:off x="8440602" y="4837418"/>
            <a:ext cx="158403" cy="173960"/>
          </a:xfrm>
          <a:prstGeom prst="ellipse">
            <a:avLst/>
          </a:prstGeom>
          <a:solidFill>
            <a:srgbClr val="0070C0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9163E68-2A51-47DE-B23A-FDE140AABA46}"/>
              </a:ext>
            </a:extLst>
          </p:cNvPr>
          <p:cNvSpPr txBox="1"/>
          <p:nvPr/>
        </p:nvSpPr>
        <p:spPr>
          <a:xfrm>
            <a:off x="7287873" y="6060204"/>
            <a:ext cx="4147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S. Elec Room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FEE4638-99B9-48DD-848C-05E9D00940A8}"/>
              </a:ext>
            </a:extLst>
          </p:cNvPr>
          <p:cNvSpPr txBox="1"/>
          <p:nvPr/>
        </p:nvSpPr>
        <p:spPr>
          <a:xfrm>
            <a:off x="5465468" y="1841865"/>
            <a:ext cx="49279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N. Elec Room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03CF635-5ED3-4DD9-B5E7-4CA0893A7ECB}"/>
              </a:ext>
            </a:extLst>
          </p:cNvPr>
          <p:cNvCxnSpPr>
            <a:cxnSpLocks/>
            <a:stCxn id="20" idx="2"/>
            <a:endCxn id="6" idx="0"/>
          </p:cNvCxnSpPr>
          <p:nvPr/>
        </p:nvCxnSpPr>
        <p:spPr>
          <a:xfrm>
            <a:off x="3969058" y="2005548"/>
            <a:ext cx="613286" cy="1314675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F639B545-A00E-49C3-BCFE-74C024015E42}"/>
              </a:ext>
            </a:extLst>
          </p:cNvPr>
          <p:cNvCxnSpPr>
            <a:cxnSpLocks/>
            <a:stCxn id="22" idx="3"/>
            <a:endCxn id="4" idx="1"/>
          </p:cNvCxnSpPr>
          <p:nvPr/>
        </p:nvCxnSpPr>
        <p:spPr>
          <a:xfrm flipV="1">
            <a:off x="3398550" y="4264907"/>
            <a:ext cx="845027" cy="240125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894E641-9E0B-451E-8BE0-CC299F4BCF12}"/>
              </a:ext>
            </a:extLst>
          </p:cNvPr>
          <p:cNvCxnSpPr>
            <a:cxnSpLocks/>
            <a:stCxn id="64" idx="2"/>
            <a:endCxn id="5" idx="3"/>
          </p:cNvCxnSpPr>
          <p:nvPr/>
        </p:nvCxnSpPr>
        <p:spPr>
          <a:xfrm flipH="1">
            <a:off x="5319494" y="2149642"/>
            <a:ext cx="392371" cy="1018111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64A977FC-3377-458E-94F2-56F58EBE6C02}"/>
              </a:ext>
            </a:extLst>
          </p:cNvPr>
          <p:cNvCxnSpPr>
            <a:stCxn id="58" idx="0"/>
            <a:endCxn id="29" idx="2"/>
          </p:cNvCxnSpPr>
          <p:nvPr/>
        </p:nvCxnSpPr>
        <p:spPr>
          <a:xfrm flipV="1">
            <a:off x="7495260" y="5158364"/>
            <a:ext cx="35852" cy="901840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8564165E-88C9-4FC5-BE89-DB54B0B498B6}"/>
              </a:ext>
            </a:extLst>
          </p:cNvPr>
          <p:cNvCxnSpPr>
            <a:cxnSpLocks/>
            <a:stCxn id="23" idx="0"/>
            <a:endCxn id="24" idx="3"/>
          </p:cNvCxnSpPr>
          <p:nvPr/>
        </p:nvCxnSpPr>
        <p:spPr>
          <a:xfrm flipV="1">
            <a:off x="8145840" y="4985902"/>
            <a:ext cx="317960" cy="1176743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7B2EF17A-613F-41E0-9518-C65FA0689B03}"/>
              </a:ext>
            </a:extLst>
          </p:cNvPr>
          <p:cNvCxnSpPr>
            <a:cxnSpLocks/>
            <a:stCxn id="23" idx="0"/>
            <a:endCxn id="13" idx="3"/>
          </p:cNvCxnSpPr>
          <p:nvPr/>
        </p:nvCxnSpPr>
        <p:spPr>
          <a:xfrm flipV="1">
            <a:off x="8145840" y="5530499"/>
            <a:ext cx="411859" cy="632146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3EB54C3-265D-43BC-8C00-A9C2B4FD473A}"/>
              </a:ext>
            </a:extLst>
          </p:cNvPr>
          <p:cNvSpPr/>
          <p:nvPr/>
        </p:nvSpPr>
        <p:spPr>
          <a:xfrm rot="18987096">
            <a:off x="5831469" y="3134821"/>
            <a:ext cx="192551" cy="541522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>
                <a:rot lat="0" lon="0" rev="19200000"/>
              </a:camera>
              <a:lightRig rig="threePt" dir="t"/>
            </a:scene3d>
          </a:bodyPr>
          <a:lstStyle/>
          <a:p>
            <a:pPr algn="ctr"/>
            <a:endParaRPr lang="en-US" sz="7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62BEA8-A397-4285-9A54-4C3E2E010ECC}"/>
              </a:ext>
            </a:extLst>
          </p:cNvPr>
          <p:cNvSpPr/>
          <p:nvPr/>
        </p:nvSpPr>
        <p:spPr>
          <a:xfrm rot="18987096">
            <a:off x="4881881" y="3828009"/>
            <a:ext cx="271069" cy="873796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>
                <a:rot lat="0" lon="0" rev="19200000"/>
              </a:camera>
              <a:lightRig rig="threePt" dir="t"/>
            </a:scene3d>
          </a:bodyPr>
          <a:lstStyle/>
          <a:p>
            <a:pPr algn="ctr"/>
            <a:endParaRPr lang="en-US" sz="700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89F7024-151A-4E01-BE0D-030A74F2B7D9}"/>
              </a:ext>
            </a:extLst>
          </p:cNvPr>
          <p:cNvSpPr txBox="1"/>
          <p:nvPr/>
        </p:nvSpPr>
        <p:spPr>
          <a:xfrm>
            <a:off x="6854634" y="1855581"/>
            <a:ext cx="55756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ML Flow Split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62AE2D3-4C0F-4239-A39E-2B6145972449}"/>
              </a:ext>
            </a:extLst>
          </p:cNvPr>
          <p:cNvCxnSpPr>
            <a:cxnSpLocks/>
            <a:stCxn id="43" idx="2"/>
            <a:endCxn id="12" idx="3"/>
          </p:cNvCxnSpPr>
          <p:nvPr/>
        </p:nvCxnSpPr>
        <p:spPr>
          <a:xfrm flipH="1">
            <a:off x="5997524" y="2163358"/>
            <a:ext cx="1135890" cy="1175893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030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EC3AEA-7B45-416D-8D3E-9DCC307D63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39"/>
          <a:stretch/>
        </p:blipFill>
        <p:spPr>
          <a:xfrm>
            <a:off x="981075" y="1668790"/>
            <a:ext cx="10372725" cy="49377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0EE88-280B-404A-9754-1B591A91F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65838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eorgia" panose="02040502050405020303" pitchFamily="18" charset="0"/>
              </a:rPr>
              <a:t>60% Design – “3R” Elements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F919F9B-515A-4334-ABBE-E72B1153A0A4}"/>
              </a:ext>
            </a:extLst>
          </p:cNvPr>
          <p:cNvSpPr/>
          <p:nvPr/>
        </p:nvSpPr>
        <p:spPr>
          <a:xfrm>
            <a:off x="8973900" y="4279248"/>
            <a:ext cx="553410" cy="558170"/>
          </a:xfrm>
          <a:prstGeom prst="ellipse">
            <a:avLst/>
          </a:prstGeom>
          <a:solidFill>
            <a:srgbClr val="C1896D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700" b="1" dirty="0"/>
              <a:t>Primary Digester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C4FE43-EDA4-47DE-8620-85779720C80A}"/>
              </a:ext>
            </a:extLst>
          </p:cNvPr>
          <p:cNvSpPr/>
          <p:nvPr/>
        </p:nvSpPr>
        <p:spPr>
          <a:xfrm rot="2793306">
            <a:off x="7579470" y="3027619"/>
            <a:ext cx="491481" cy="313031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>
                <a:rot lat="0" lon="0" rev="2700000"/>
              </a:camera>
              <a:lightRig rig="threePt" dir="t"/>
            </a:scene3d>
          </a:bodyPr>
          <a:lstStyle/>
          <a:p>
            <a:pPr algn="ctr"/>
            <a:r>
              <a:rPr lang="en-US" sz="700" b="1" dirty="0"/>
              <a:t>Filter Basin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54A1940-DEF6-4ABA-88FF-BEBB0EC2296A}"/>
              </a:ext>
            </a:extLst>
          </p:cNvPr>
          <p:cNvSpPr/>
          <p:nvPr/>
        </p:nvSpPr>
        <p:spPr>
          <a:xfrm>
            <a:off x="7587376" y="4889909"/>
            <a:ext cx="237835" cy="268455"/>
          </a:xfrm>
          <a:prstGeom prst="rect">
            <a:avLst/>
          </a:prstGeom>
          <a:solidFill>
            <a:srgbClr val="728E72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700" b="1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0D7C74D-B5B9-4800-A005-5E58076976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348" t="2983" r="4760" b="74765"/>
          <a:stretch/>
        </p:blipFill>
        <p:spPr>
          <a:xfrm>
            <a:off x="8844417" y="1668790"/>
            <a:ext cx="2509383" cy="16541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F8FA874-6A49-4B1E-9D4B-A91309842BC9}"/>
              </a:ext>
            </a:extLst>
          </p:cNvPr>
          <p:cNvSpPr/>
          <p:nvPr/>
        </p:nvSpPr>
        <p:spPr>
          <a:xfrm>
            <a:off x="2237756" y="5068238"/>
            <a:ext cx="1122823" cy="532565"/>
          </a:xfrm>
          <a:prstGeom prst="rect">
            <a:avLst/>
          </a:prstGeom>
          <a:solidFill>
            <a:srgbClr val="728E72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700" b="1" dirty="0"/>
              <a:t>Workshop and Storage Building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6FD558A-F77E-443E-B1D6-03A8314AEB37}"/>
              </a:ext>
            </a:extLst>
          </p:cNvPr>
          <p:cNvSpPr/>
          <p:nvPr/>
        </p:nvSpPr>
        <p:spPr>
          <a:xfrm>
            <a:off x="9836060" y="4350420"/>
            <a:ext cx="740664" cy="738533"/>
          </a:xfrm>
          <a:prstGeom prst="ellipse">
            <a:avLst/>
          </a:prstGeom>
          <a:solidFill>
            <a:srgbClr val="C1896D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700" b="1" dirty="0"/>
              <a:t>Secondary Digester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619E7B6-FBE3-4117-91CE-1E0ABC494842}"/>
              </a:ext>
            </a:extLst>
          </p:cNvPr>
          <p:cNvSpPr/>
          <p:nvPr/>
        </p:nvSpPr>
        <p:spPr>
          <a:xfrm>
            <a:off x="3745022" y="3197037"/>
            <a:ext cx="759515" cy="766048"/>
          </a:xfrm>
          <a:prstGeom prst="ellipse">
            <a:avLst/>
          </a:pr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/>
              <a:t>Primary Clarifier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324A859-28A6-4E34-AF12-5ECD80F93775}"/>
              </a:ext>
            </a:extLst>
          </p:cNvPr>
          <p:cNvSpPr/>
          <p:nvPr/>
        </p:nvSpPr>
        <p:spPr>
          <a:xfrm>
            <a:off x="4380238" y="4098760"/>
            <a:ext cx="152400" cy="164410"/>
          </a:xfrm>
          <a:prstGeom prst="ellipse">
            <a:avLst/>
          </a:prstGeom>
          <a:solidFill>
            <a:srgbClr val="0070C0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08F46F-3EBC-469E-8653-E5A1EF08F4E3}"/>
              </a:ext>
            </a:extLst>
          </p:cNvPr>
          <p:cNvSpPr/>
          <p:nvPr/>
        </p:nvSpPr>
        <p:spPr>
          <a:xfrm rot="18997560">
            <a:off x="4405568" y="4301591"/>
            <a:ext cx="471308" cy="493930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>
                <a:rot lat="0" lon="0" rev="19200000"/>
              </a:camera>
              <a:lightRig rig="threePt" dir="t"/>
            </a:scene3d>
          </a:bodyPr>
          <a:lstStyle/>
          <a:p>
            <a:pPr algn="ctr"/>
            <a:r>
              <a:rPr lang="en-US" sz="700" b="1" dirty="0"/>
              <a:t>Headworks Building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9AD99FD-FFB2-4AED-B12D-559829C5B7F6}"/>
              </a:ext>
            </a:extLst>
          </p:cNvPr>
          <p:cNvSpPr/>
          <p:nvPr/>
        </p:nvSpPr>
        <p:spPr>
          <a:xfrm rot="18992981">
            <a:off x="3863364" y="4588935"/>
            <a:ext cx="652274" cy="604058"/>
          </a:xfrm>
          <a:prstGeom prst="rect">
            <a:avLst/>
          </a:prstGeom>
          <a:solidFill>
            <a:srgbClr val="C1896D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9200000"/>
              </a:camera>
              <a:lightRig rig="threePt" dir="t"/>
            </a:scene3d>
          </a:bodyPr>
          <a:lstStyle/>
          <a:p>
            <a:pPr algn="ctr"/>
            <a:r>
              <a:rPr lang="en-US" sz="700" b="1" dirty="0"/>
              <a:t>Dewatering Building and Cake Storage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2226AD8-C110-4799-BA41-78BAEE7346C2}"/>
              </a:ext>
            </a:extLst>
          </p:cNvPr>
          <p:cNvSpPr/>
          <p:nvPr/>
        </p:nvSpPr>
        <p:spPr>
          <a:xfrm rot="18987096">
            <a:off x="5226206" y="3385635"/>
            <a:ext cx="864259" cy="873796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>
                <a:rot lat="0" lon="0" rev="19200000"/>
              </a:camera>
              <a:lightRig rig="threePt" dir="t"/>
            </a:scene3d>
          </a:bodyPr>
          <a:lstStyle/>
          <a:p>
            <a:pPr algn="ctr"/>
            <a:r>
              <a:rPr lang="en-US" sz="700" b="1" dirty="0"/>
              <a:t>Aeration Basin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E2ED2D-8141-4E48-B4A3-0E617D0E0519}"/>
              </a:ext>
            </a:extLst>
          </p:cNvPr>
          <p:cNvSpPr/>
          <p:nvPr/>
        </p:nvSpPr>
        <p:spPr>
          <a:xfrm rot="18994628">
            <a:off x="4863799" y="3382242"/>
            <a:ext cx="522294" cy="268890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>
                <a:rot lat="0" lon="0" rev="19200000"/>
              </a:camera>
              <a:lightRig rig="threePt" dir="t"/>
            </a:scene3d>
          </a:bodyPr>
          <a:lstStyle/>
          <a:p>
            <a:pPr algn="ctr"/>
            <a:r>
              <a:rPr lang="en-US" sz="700" b="1" dirty="0"/>
              <a:t>Blower Building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3F32904-CB4E-44D1-B194-BEB2959AC0C9}"/>
              </a:ext>
            </a:extLst>
          </p:cNvPr>
          <p:cNvSpPr/>
          <p:nvPr/>
        </p:nvSpPr>
        <p:spPr>
          <a:xfrm rot="19114151">
            <a:off x="7023941" y="2425996"/>
            <a:ext cx="291075" cy="539509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>
                <a:rot lat="0" lon="0" rev="19199999"/>
              </a:camera>
              <a:lightRig rig="threePt" dir="t"/>
            </a:scene3d>
          </a:bodyPr>
          <a:lstStyle/>
          <a:p>
            <a:pPr algn="ctr"/>
            <a:r>
              <a:rPr lang="en-US" sz="700" b="1" dirty="0"/>
              <a:t>UV and Utility Water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8986ED3-14E3-4C6B-AB84-812B8111E78A}"/>
              </a:ext>
            </a:extLst>
          </p:cNvPr>
          <p:cNvSpPr/>
          <p:nvPr/>
        </p:nvSpPr>
        <p:spPr>
          <a:xfrm>
            <a:off x="10557818" y="1926398"/>
            <a:ext cx="728980" cy="2819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>
                <a:rot lat="0" lon="0" rev="20400000"/>
              </a:camera>
              <a:lightRig rig="threePt" dir="t"/>
            </a:scene3d>
          </a:bodyPr>
          <a:lstStyle/>
          <a:p>
            <a:pPr algn="ctr"/>
            <a:endParaRPr lang="en-US" sz="700" b="1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B9FFC45-E2D5-46CB-85F2-23131E3D1951}"/>
              </a:ext>
            </a:extLst>
          </p:cNvPr>
          <p:cNvSpPr/>
          <p:nvPr/>
        </p:nvSpPr>
        <p:spPr>
          <a:xfrm>
            <a:off x="6993185" y="3843040"/>
            <a:ext cx="832027" cy="897414"/>
          </a:xfrm>
          <a:prstGeom prst="ellipse">
            <a:avLst/>
          </a:prstGeom>
          <a:solidFill>
            <a:srgbClr val="FFFFFF">
              <a:alpha val="0"/>
            </a:srgbClr>
          </a:solidFill>
          <a:ln w="317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700" b="1" dirty="0">
              <a:solidFill>
                <a:schemeClr val="bg1"/>
              </a:solidFill>
            </a:endParaRPr>
          </a:p>
          <a:p>
            <a:pPr algn="ctr"/>
            <a:endParaRPr lang="en-US" sz="700" b="1" dirty="0">
              <a:solidFill>
                <a:schemeClr val="bg1"/>
              </a:solidFill>
            </a:endParaRPr>
          </a:p>
          <a:p>
            <a:pPr algn="ctr"/>
            <a:endParaRPr lang="en-US" sz="700" b="1" dirty="0">
              <a:solidFill>
                <a:schemeClr val="bg1"/>
              </a:solidFill>
            </a:endParaRPr>
          </a:p>
          <a:p>
            <a:pPr algn="ctr"/>
            <a:endParaRPr lang="en-US" sz="700" b="1" dirty="0">
              <a:solidFill>
                <a:schemeClr val="bg1"/>
              </a:solidFill>
            </a:endParaRPr>
          </a:p>
          <a:p>
            <a:pPr algn="ctr"/>
            <a:r>
              <a:rPr lang="en-US" sz="700" b="1" dirty="0">
                <a:solidFill>
                  <a:schemeClr val="bg1"/>
                </a:solidFill>
              </a:rPr>
              <a:t>Secondary Clarifier 3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50695FC-90AF-4F2C-807F-ED89C66B7C6F}"/>
              </a:ext>
            </a:extLst>
          </p:cNvPr>
          <p:cNvSpPr/>
          <p:nvPr/>
        </p:nvSpPr>
        <p:spPr>
          <a:xfrm>
            <a:off x="6544637" y="2994305"/>
            <a:ext cx="624842" cy="623608"/>
          </a:xfrm>
          <a:prstGeom prst="ellipse">
            <a:avLst/>
          </a:prstGeom>
          <a:solidFill>
            <a:srgbClr val="FFFFFF">
              <a:alpha val="0"/>
            </a:srgbClr>
          </a:solidFill>
          <a:ln w="317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700" b="1" dirty="0">
              <a:solidFill>
                <a:schemeClr val="bg1"/>
              </a:solidFill>
            </a:endParaRPr>
          </a:p>
          <a:p>
            <a:pPr algn="ctr"/>
            <a:endParaRPr lang="en-US" sz="700" b="1" dirty="0">
              <a:solidFill>
                <a:schemeClr val="bg1"/>
              </a:solidFill>
            </a:endParaRPr>
          </a:p>
          <a:p>
            <a:pPr algn="ctr"/>
            <a:r>
              <a:rPr lang="en-US" sz="700" b="1" dirty="0">
                <a:solidFill>
                  <a:schemeClr val="bg1"/>
                </a:solidFill>
              </a:rPr>
              <a:t>Secondary Clarifier 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47FB920-1094-4DAE-A522-BEBFE4F60D7F}"/>
              </a:ext>
            </a:extLst>
          </p:cNvPr>
          <p:cNvSpPr/>
          <p:nvPr/>
        </p:nvSpPr>
        <p:spPr>
          <a:xfrm>
            <a:off x="5960128" y="2450907"/>
            <a:ext cx="624842" cy="618364"/>
          </a:xfrm>
          <a:prstGeom prst="ellipse">
            <a:avLst/>
          </a:prstGeom>
          <a:solidFill>
            <a:srgbClr val="FFFFFF">
              <a:alpha val="0"/>
            </a:srgbClr>
          </a:solidFill>
          <a:ln w="317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700" b="1" dirty="0">
              <a:solidFill>
                <a:schemeClr val="bg1"/>
              </a:solidFill>
            </a:endParaRPr>
          </a:p>
          <a:p>
            <a:pPr algn="ctr"/>
            <a:endParaRPr lang="en-US" sz="700" b="1" dirty="0">
              <a:solidFill>
                <a:schemeClr val="bg1"/>
              </a:solidFill>
            </a:endParaRPr>
          </a:p>
          <a:p>
            <a:pPr algn="ctr"/>
            <a:r>
              <a:rPr lang="en-US" sz="700" b="1" dirty="0">
                <a:solidFill>
                  <a:schemeClr val="bg1"/>
                </a:solidFill>
              </a:rPr>
              <a:t>Secondary Clarifier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708EF7-F523-4F72-84C0-0222B7597DE9}"/>
              </a:ext>
            </a:extLst>
          </p:cNvPr>
          <p:cNvSpPr/>
          <p:nvPr/>
        </p:nvSpPr>
        <p:spPr>
          <a:xfrm rot="18939377">
            <a:off x="4373403" y="4034036"/>
            <a:ext cx="318469" cy="239144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7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B2EF9F-237A-413F-B3DD-1EA3CF958DA5}"/>
              </a:ext>
            </a:extLst>
          </p:cNvPr>
          <p:cNvSpPr/>
          <p:nvPr/>
        </p:nvSpPr>
        <p:spPr>
          <a:xfrm rot="19048689">
            <a:off x="5288114" y="3113898"/>
            <a:ext cx="237835" cy="268455"/>
          </a:xfrm>
          <a:prstGeom prst="rect">
            <a:avLst/>
          </a:prstGeom>
          <a:solidFill>
            <a:srgbClr val="728E72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7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EFFF48-9EAA-44EF-A2D5-33BFD051629A}"/>
              </a:ext>
            </a:extLst>
          </p:cNvPr>
          <p:cNvSpPr/>
          <p:nvPr/>
        </p:nvSpPr>
        <p:spPr>
          <a:xfrm rot="18992981">
            <a:off x="4705306" y="3286222"/>
            <a:ext cx="275107" cy="248162"/>
          </a:xfrm>
          <a:prstGeom prst="rect">
            <a:avLst/>
          </a:prstGeom>
          <a:solidFill>
            <a:srgbClr val="C1896D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9200000"/>
              </a:camera>
              <a:lightRig rig="threePt" dir="t"/>
            </a:scene3d>
          </a:bodyPr>
          <a:lstStyle/>
          <a:p>
            <a:pPr algn="ctr"/>
            <a:endParaRPr lang="en-US" sz="7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4B0693-6609-477E-B459-22BB6C9910B7}"/>
              </a:ext>
            </a:extLst>
          </p:cNvPr>
          <p:cNvSpPr/>
          <p:nvPr/>
        </p:nvSpPr>
        <p:spPr>
          <a:xfrm rot="20091209">
            <a:off x="1676464" y="4045599"/>
            <a:ext cx="1122823" cy="435646"/>
          </a:xfrm>
          <a:prstGeom prst="rect">
            <a:avLst/>
          </a:prstGeom>
          <a:solidFill>
            <a:srgbClr val="728E72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700" b="1" dirty="0"/>
              <a:t>Administration Building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07197A8-CB21-4B3D-87BD-65D033427F02}"/>
              </a:ext>
            </a:extLst>
          </p:cNvPr>
          <p:cNvSpPr/>
          <p:nvPr/>
        </p:nvSpPr>
        <p:spPr>
          <a:xfrm>
            <a:off x="6174036" y="4544003"/>
            <a:ext cx="819150" cy="827615"/>
          </a:xfrm>
          <a:prstGeom prst="ellipse">
            <a:avLst/>
          </a:pr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b="1" dirty="0"/>
              <a:t>Secondary Clarifier</a:t>
            </a:r>
          </a:p>
          <a:p>
            <a:pPr algn="ctr"/>
            <a:r>
              <a:rPr lang="en-US" sz="700" b="1" dirty="0"/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FCAF34-9D4D-4A88-8FCA-28D3F5C4D10F}"/>
              </a:ext>
            </a:extLst>
          </p:cNvPr>
          <p:cNvSpPr/>
          <p:nvPr/>
        </p:nvSpPr>
        <p:spPr>
          <a:xfrm rot="18992981">
            <a:off x="7975130" y="3481965"/>
            <a:ext cx="622554" cy="531026"/>
          </a:xfrm>
          <a:prstGeom prst="rect">
            <a:avLst/>
          </a:prstGeom>
          <a:solidFill>
            <a:srgbClr val="C1896D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9200000"/>
              </a:camera>
              <a:lightRig rig="threePt" dir="t"/>
            </a:scene3d>
          </a:bodyPr>
          <a:lstStyle/>
          <a:p>
            <a:pPr algn="ctr"/>
            <a:r>
              <a:rPr lang="en-US" sz="700" b="1" dirty="0"/>
              <a:t>Thickening Building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3E359D-1301-4903-A8C1-B54F61BE472A}"/>
              </a:ext>
            </a:extLst>
          </p:cNvPr>
          <p:cNvSpPr/>
          <p:nvPr/>
        </p:nvSpPr>
        <p:spPr>
          <a:xfrm rot="20173618">
            <a:off x="4870167" y="2552357"/>
            <a:ext cx="746486" cy="376856"/>
          </a:xfrm>
          <a:prstGeom prst="rect">
            <a:avLst/>
          </a:prstGeom>
          <a:solidFill>
            <a:srgbClr val="C1896D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20100000"/>
              </a:camera>
              <a:lightRig rig="threePt" dir="t"/>
            </a:scene3d>
          </a:bodyPr>
          <a:lstStyle/>
          <a:p>
            <a:pPr algn="ctr"/>
            <a:r>
              <a:rPr lang="en-US" sz="700" b="1" dirty="0"/>
              <a:t>Drying Beds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004CDFF-4543-4600-A771-EA6930AB954B}"/>
              </a:ext>
            </a:extLst>
          </p:cNvPr>
          <p:cNvSpPr/>
          <p:nvPr/>
        </p:nvSpPr>
        <p:spPr>
          <a:xfrm>
            <a:off x="8694986" y="5267325"/>
            <a:ext cx="258766" cy="308327"/>
          </a:xfrm>
          <a:prstGeom prst="ellipse">
            <a:avLst/>
          </a:prstGeom>
          <a:solidFill>
            <a:srgbClr val="0070C0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b="1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C545A72-9432-4078-819F-FD3CE4510529}"/>
              </a:ext>
            </a:extLst>
          </p:cNvPr>
          <p:cNvSpPr/>
          <p:nvPr/>
        </p:nvSpPr>
        <p:spPr>
          <a:xfrm>
            <a:off x="6435625" y="4079874"/>
            <a:ext cx="557561" cy="504035"/>
          </a:xfrm>
          <a:custGeom>
            <a:avLst/>
            <a:gdLst>
              <a:gd name="connsiteX0" fmla="*/ 0 w 557561"/>
              <a:gd name="connsiteY0" fmla="*/ 338997 h 504035"/>
              <a:gd name="connsiteX1" fmla="*/ 120433 w 557561"/>
              <a:gd name="connsiteY1" fmla="*/ 459431 h 504035"/>
              <a:gd name="connsiteX2" fmla="*/ 151657 w 557561"/>
              <a:gd name="connsiteY2" fmla="*/ 459431 h 504035"/>
              <a:gd name="connsiteX3" fmla="*/ 173959 w 557561"/>
              <a:gd name="connsiteY3" fmla="*/ 459431 h 504035"/>
              <a:gd name="connsiteX4" fmla="*/ 200722 w 557561"/>
              <a:gd name="connsiteY4" fmla="*/ 463891 h 504035"/>
              <a:gd name="connsiteX5" fmla="*/ 231945 w 557561"/>
              <a:gd name="connsiteY5" fmla="*/ 468352 h 504035"/>
              <a:gd name="connsiteX6" fmla="*/ 231945 w 557561"/>
              <a:gd name="connsiteY6" fmla="*/ 468352 h 504035"/>
              <a:gd name="connsiteX7" fmla="*/ 285471 w 557561"/>
              <a:gd name="connsiteY7" fmla="*/ 481733 h 504035"/>
              <a:gd name="connsiteX8" fmla="*/ 312234 w 557561"/>
              <a:gd name="connsiteY8" fmla="*/ 490654 h 504035"/>
              <a:gd name="connsiteX9" fmla="*/ 343457 w 557561"/>
              <a:gd name="connsiteY9" fmla="*/ 504035 h 504035"/>
              <a:gd name="connsiteX10" fmla="*/ 557561 w 557561"/>
              <a:gd name="connsiteY10" fmla="*/ 285472 h 504035"/>
              <a:gd name="connsiteX11" fmla="*/ 557561 w 557561"/>
              <a:gd name="connsiteY11" fmla="*/ 245327 h 504035"/>
              <a:gd name="connsiteX12" fmla="*/ 557561 w 557561"/>
              <a:gd name="connsiteY12" fmla="*/ 196262 h 504035"/>
              <a:gd name="connsiteX13" fmla="*/ 347918 w 557561"/>
              <a:gd name="connsiteY13" fmla="*/ 0 h 504035"/>
              <a:gd name="connsiteX14" fmla="*/ 0 w 557561"/>
              <a:gd name="connsiteY14" fmla="*/ 338997 h 504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7561" h="504035">
                <a:moveTo>
                  <a:pt x="0" y="338997"/>
                </a:moveTo>
                <a:lnTo>
                  <a:pt x="120433" y="459431"/>
                </a:lnTo>
                <a:lnTo>
                  <a:pt x="151657" y="459431"/>
                </a:lnTo>
                <a:lnTo>
                  <a:pt x="173959" y="459431"/>
                </a:lnTo>
                <a:lnTo>
                  <a:pt x="200722" y="463891"/>
                </a:lnTo>
                <a:lnTo>
                  <a:pt x="231945" y="468352"/>
                </a:lnTo>
                <a:lnTo>
                  <a:pt x="231945" y="468352"/>
                </a:lnTo>
                <a:lnTo>
                  <a:pt x="285471" y="481733"/>
                </a:lnTo>
                <a:lnTo>
                  <a:pt x="312234" y="490654"/>
                </a:lnTo>
                <a:lnTo>
                  <a:pt x="343457" y="504035"/>
                </a:lnTo>
                <a:lnTo>
                  <a:pt x="557561" y="285472"/>
                </a:lnTo>
                <a:lnTo>
                  <a:pt x="557561" y="245327"/>
                </a:lnTo>
                <a:lnTo>
                  <a:pt x="557561" y="196262"/>
                </a:lnTo>
                <a:lnTo>
                  <a:pt x="347918" y="0"/>
                </a:lnTo>
                <a:lnTo>
                  <a:pt x="0" y="338997"/>
                </a:lnTo>
                <a:close/>
              </a:path>
            </a:pathLst>
          </a:cu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/>
              <a:t>RAS/WAS Pump Station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B5FB5B6-C86D-4116-94DC-F3035E869CBC}"/>
              </a:ext>
            </a:extLst>
          </p:cNvPr>
          <p:cNvSpPr/>
          <p:nvPr/>
        </p:nvSpPr>
        <p:spPr>
          <a:xfrm>
            <a:off x="9350406" y="4715950"/>
            <a:ext cx="548640" cy="347918"/>
          </a:xfrm>
          <a:custGeom>
            <a:avLst/>
            <a:gdLst>
              <a:gd name="connsiteX0" fmla="*/ 138275 w 548640"/>
              <a:gd name="connsiteY0" fmla="*/ 0 h 347918"/>
              <a:gd name="connsiteX1" fmla="*/ 84749 w 548640"/>
              <a:gd name="connsiteY1" fmla="*/ 62447 h 347918"/>
              <a:gd name="connsiteX2" fmla="*/ 57986 w 548640"/>
              <a:gd name="connsiteY2" fmla="*/ 89210 h 347918"/>
              <a:gd name="connsiteX3" fmla="*/ 26763 w 548640"/>
              <a:gd name="connsiteY3" fmla="*/ 107052 h 347918"/>
              <a:gd name="connsiteX4" fmla="*/ 0 w 548640"/>
              <a:gd name="connsiteY4" fmla="*/ 209643 h 347918"/>
              <a:gd name="connsiteX5" fmla="*/ 517416 w 548640"/>
              <a:gd name="connsiteY5" fmla="*/ 347918 h 347918"/>
              <a:gd name="connsiteX6" fmla="*/ 548640 w 548640"/>
              <a:gd name="connsiteY6" fmla="*/ 236406 h 347918"/>
              <a:gd name="connsiteX7" fmla="*/ 530798 w 548640"/>
              <a:gd name="connsiteY7" fmla="*/ 209643 h 347918"/>
              <a:gd name="connsiteX8" fmla="*/ 508496 w 548640"/>
              <a:gd name="connsiteY8" fmla="*/ 160578 h 347918"/>
              <a:gd name="connsiteX9" fmla="*/ 495114 w 548640"/>
              <a:gd name="connsiteY9" fmla="*/ 124894 h 347918"/>
              <a:gd name="connsiteX10" fmla="*/ 486193 w 548640"/>
              <a:gd name="connsiteY10" fmla="*/ 89210 h 347918"/>
              <a:gd name="connsiteX11" fmla="*/ 138275 w 548640"/>
              <a:gd name="connsiteY11" fmla="*/ 0 h 34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8640" h="347918">
                <a:moveTo>
                  <a:pt x="138275" y="0"/>
                </a:moveTo>
                <a:lnTo>
                  <a:pt x="84749" y="62447"/>
                </a:lnTo>
                <a:lnTo>
                  <a:pt x="57986" y="89210"/>
                </a:lnTo>
                <a:lnTo>
                  <a:pt x="26763" y="107052"/>
                </a:lnTo>
                <a:lnTo>
                  <a:pt x="0" y="209643"/>
                </a:lnTo>
                <a:lnTo>
                  <a:pt x="517416" y="347918"/>
                </a:lnTo>
                <a:lnTo>
                  <a:pt x="548640" y="236406"/>
                </a:lnTo>
                <a:lnTo>
                  <a:pt x="530798" y="209643"/>
                </a:lnTo>
                <a:lnTo>
                  <a:pt x="508496" y="160578"/>
                </a:lnTo>
                <a:lnTo>
                  <a:pt x="495114" y="124894"/>
                </a:lnTo>
                <a:lnTo>
                  <a:pt x="486193" y="89210"/>
                </a:lnTo>
                <a:lnTo>
                  <a:pt x="138275" y="0"/>
                </a:lnTo>
                <a:close/>
              </a:path>
            </a:pathLst>
          </a:custGeom>
          <a:solidFill>
            <a:srgbClr val="C1896D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/>
              <a:t>Solids Building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371365-A91B-4B88-97A8-E4EDAF179F29}"/>
              </a:ext>
            </a:extLst>
          </p:cNvPr>
          <p:cNvSpPr txBox="1"/>
          <p:nvPr/>
        </p:nvSpPr>
        <p:spPr>
          <a:xfrm>
            <a:off x="3869720" y="1697771"/>
            <a:ext cx="54903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Primary Sludge PS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51041C-E875-4B38-96C1-6D1586EDD8A7}"/>
              </a:ext>
            </a:extLst>
          </p:cNvPr>
          <p:cNvSpPr txBox="1"/>
          <p:nvPr/>
        </p:nvSpPr>
        <p:spPr>
          <a:xfrm>
            <a:off x="3003420" y="4351143"/>
            <a:ext cx="5703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Primary Flow Split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7B3F0A-BDD1-40AB-9D76-B16927910F3B}"/>
              </a:ext>
            </a:extLst>
          </p:cNvPr>
          <p:cNvSpPr txBox="1"/>
          <p:nvPr/>
        </p:nvSpPr>
        <p:spPr>
          <a:xfrm>
            <a:off x="8071325" y="6162645"/>
            <a:ext cx="499393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IPS/DPS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7E2FF61-BE15-4AB5-A5B0-96F787A3B154}"/>
              </a:ext>
            </a:extLst>
          </p:cNvPr>
          <p:cNvSpPr/>
          <p:nvPr/>
        </p:nvSpPr>
        <p:spPr>
          <a:xfrm>
            <a:off x="8615784" y="4837418"/>
            <a:ext cx="158403" cy="173960"/>
          </a:xfrm>
          <a:prstGeom prst="ellipse">
            <a:avLst/>
          </a:prstGeom>
          <a:solidFill>
            <a:srgbClr val="0070C0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9163E68-2A51-47DE-B23A-FDE140AABA46}"/>
              </a:ext>
            </a:extLst>
          </p:cNvPr>
          <p:cNvSpPr txBox="1"/>
          <p:nvPr/>
        </p:nvSpPr>
        <p:spPr>
          <a:xfrm>
            <a:off x="7463055" y="6060204"/>
            <a:ext cx="4147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S. Elec Room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FEE4638-99B9-48DD-848C-05E9D00940A8}"/>
              </a:ext>
            </a:extLst>
          </p:cNvPr>
          <p:cNvSpPr txBox="1"/>
          <p:nvPr/>
        </p:nvSpPr>
        <p:spPr>
          <a:xfrm>
            <a:off x="5640650" y="1841865"/>
            <a:ext cx="49279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N. Elec Room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03CF635-5ED3-4DD9-B5E7-4CA0893A7ECB}"/>
              </a:ext>
            </a:extLst>
          </p:cNvPr>
          <p:cNvCxnSpPr>
            <a:cxnSpLocks/>
            <a:stCxn id="20" idx="2"/>
            <a:endCxn id="6" idx="0"/>
          </p:cNvCxnSpPr>
          <p:nvPr/>
        </p:nvCxnSpPr>
        <p:spPr>
          <a:xfrm>
            <a:off x="4144240" y="2005548"/>
            <a:ext cx="613286" cy="1314675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F639B545-A00E-49C3-BCFE-74C024015E42}"/>
              </a:ext>
            </a:extLst>
          </p:cNvPr>
          <p:cNvCxnSpPr>
            <a:cxnSpLocks/>
            <a:stCxn id="22" idx="3"/>
            <a:endCxn id="4" idx="1"/>
          </p:cNvCxnSpPr>
          <p:nvPr/>
        </p:nvCxnSpPr>
        <p:spPr>
          <a:xfrm flipV="1">
            <a:off x="3573732" y="4264907"/>
            <a:ext cx="845027" cy="240125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894E641-9E0B-451E-8BE0-CC299F4BCF12}"/>
              </a:ext>
            </a:extLst>
          </p:cNvPr>
          <p:cNvCxnSpPr>
            <a:cxnSpLocks/>
            <a:stCxn id="64" idx="2"/>
            <a:endCxn id="5" idx="3"/>
          </p:cNvCxnSpPr>
          <p:nvPr/>
        </p:nvCxnSpPr>
        <p:spPr>
          <a:xfrm flipH="1">
            <a:off x="5494676" y="2149642"/>
            <a:ext cx="392371" cy="1018111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64A977FC-3377-458E-94F2-56F58EBE6C02}"/>
              </a:ext>
            </a:extLst>
          </p:cNvPr>
          <p:cNvCxnSpPr>
            <a:stCxn id="58" idx="0"/>
            <a:endCxn id="29" idx="2"/>
          </p:cNvCxnSpPr>
          <p:nvPr/>
        </p:nvCxnSpPr>
        <p:spPr>
          <a:xfrm flipV="1">
            <a:off x="7670442" y="5158364"/>
            <a:ext cx="35852" cy="901840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8564165E-88C9-4FC5-BE89-DB54B0B498B6}"/>
              </a:ext>
            </a:extLst>
          </p:cNvPr>
          <p:cNvCxnSpPr>
            <a:cxnSpLocks/>
            <a:stCxn id="23" idx="0"/>
            <a:endCxn id="24" idx="3"/>
          </p:cNvCxnSpPr>
          <p:nvPr/>
        </p:nvCxnSpPr>
        <p:spPr>
          <a:xfrm flipV="1">
            <a:off x="8321022" y="4985902"/>
            <a:ext cx="317960" cy="1176743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7B2EF17A-613F-41E0-9518-C65FA0689B03}"/>
              </a:ext>
            </a:extLst>
          </p:cNvPr>
          <p:cNvCxnSpPr>
            <a:cxnSpLocks/>
            <a:stCxn id="23" idx="0"/>
            <a:endCxn id="13" idx="3"/>
          </p:cNvCxnSpPr>
          <p:nvPr/>
        </p:nvCxnSpPr>
        <p:spPr>
          <a:xfrm flipV="1">
            <a:off x="8321022" y="5530499"/>
            <a:ext cx="411859" cy="632146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3EB54C3-265D-43BC-8C00-A9C2B4FD473A}"/>
              </a:ext>
            </a:extLst>
          </p:cNvPr>
          <p:cNvSpPr/>
          <p:nvPr/>
        </p:nvSpPr>
        <p:spPr>
          <a:xfrm rot="18987096">
            <a:off x="6006651" y="3134821"/>
            <a:ext cx="192551" cy="541522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>
                <a:rot lat="0" lon="0" rev="19200000"/>
              </a:camera>
              <a:lightRig rig="threePt" dir="t"/>
            </a:scene3d>
          </a:bodyPr>
          <a:lstStyle/>
          <a:p>
            <a:pPr algn="ctr"/>
            <a:endParaRPr lang="en-US" sz="7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62BEA8-A397-4285-9A54-4C3E2E010ECC}"/>
              </a:ext>
            </a:extLst>
          </p:cNvPr>
          <p:cNvSpPr/>
          <p:nvPr/>
        </p:nvSpPr>
        <p:spPr>
          <a:xfrm rot="18987096">
            <a:off x="5057063" y="3828009"/>
            <a:ext cx="271069" cy="873796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>
                <a:rot lat="0" lon="0" rev="19200000"/>
              </a:camera>
              <a:lightRig rig="threePt" dir="t"/>
            </a:scene3d>
          </a:bodyPr>
          <a:lstStyle/>
          <a:p>
            <a:pPr algn="ctr"/>
            <a:endParaRPr lang="en-US" sz="700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89F7024-151A-4E01-BE0D-030A74F2B7D9}"/>
              </a:ext>
            </a:extLst>
          </p:cNvPr>
          <p:cNvSpPr txBox="1"/>
          <p:nvPr/>
        </p:nvSpPr>
        <p:spPr>
          <a:xfrm>
            <a:off x="7029816" y="1855581"/>
            <a:ext cx="55756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ML Flow Split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62AE2D3-4C0F-4239-A39E-2B6145972449}"/>
              </a:ext>
            </a:extLst>
          </p:cNvPr>
          <p:cNvCxnSpPr>
            <a:cxnSpLocks/>
            <a:stCxn id="43" idx="2"/>
            <a:endCxn id="12" idx="3"/>
          </p:cNvCxnSpPr>
          <p:nvPr/>
        </p:nvCxnSpPr>
        <p:spPr>
          <a:xfrm flipH="1">
            <a:off x="6172706" y="2163358"/>
            <a:ext cx="1135890" cy="1175893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6C55EDCC-EE45-451C-9FBE-EF6484B482DF}"/>
              </a:ext>
            </a:extLst>
          </p:cNvPr>
          <p:cNvSpPr txBox="1">
            <a:spLocks/>
          </p:cNvSpPr>
          <p:nvPr/>
        </p:nvSpPr>
        <p:spPr>
          <a:xfrm>
            <a:off x="262594" y="1774656"/>
            <a:ext cx="3097985" cy="1810115"/>
          </a:xfrm>
          <a:prstGeom prst="rect">
            <a:avLst/>
          </a:prstGeom>
          <a:solidFill>
            <a:schemeClr val="lt1">
              <a:alpha val="75000"/>
            </a:schemeClr>
          </a:solidFill>
          <a:ln w="38100">
            <a:solidFill>
              <a:srgbClr val="407CCA"/>
            </a:solidFill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>
                <a:solidFill>
                  <a:schemeClr val="bg1"/>
                </a:solidFill>
                <a:latin typeface="Chaparral Pro" charset="0"/>
                <a:ea typeface="Chaparral Pro" charset="0"/>
                <a:cs typeface="Chaparral Pro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rgbClr val="0B486B"/>
                </a:solidFill>
                <a:latin typeface="+mj-lt"/>
              </a:rPr>
              <a:t>“3R” Elements: </a:t>
            </a:r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B486B"/>
                </a:solidFill>
                <a:latin typeface="+mj-lt"/>
              </a:rPr>
              <a:t>Influent Pump Station</a:t>
            </a:r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B486B"/>
                </a:solidFill>
                <a:latin typeface="+mj-lt"/>
              </a:rPr>
              <a:t>Aeration Basin Expansion</a:t>
            </a:r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B486B"/>
                </a:solidFill>
                <a:latin typeface="+mj-lt"/>
              </a:rPr>
              <a:t>Secondary Clarifiers</a:t>
            </a:r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B486B"/>
                </a:solidFill>
                <a:latin typeface="+mj-lt"/>
              </a:rPr>
              <a:t>Chlorine Contact Chamber</a:t>
            </a:r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B486B"/>
                </a:solidFill>
                <a:latin typeface="+mj-lt"/>
              </a:rPr>
              <a:t>Aerobic Digester</a:t>
            </a:r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B486B"/>
                </a:solidFill>
                <a:latin typeface="+mj-lt"/>
              </a:rPr>
              <a:t>South Electrical Room </a:t>
            </a:r>
            <a:endParaRPr lang="en-US" sz="1400" b="1" dirty="0">
              <a:solidFill>
                <a:srgbClr val="0B486B"/>
              </a:solidFill>
              <a:latin typeface="+mj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039EC3-79C4-45E4-B180-CE6D31E19D8B}"/>
              </a:ext>
            </a:extLst>
          </p:cNvPr>
          <p:cNvSpPr/>
          <p:nvPr/>
        </p:nvSpPr>
        <p:spPr>
          <a:xfrm rot="19018049">
            <a:off x="6127243" y="2193771"/>
            <a:ext cx="821585" cy="1687594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2B45351-D0C2-40CD-9BF1-52229371F37F}"/>
              </a:ext>
            </a:extLst>
          </p:cNvPr>
          <p:cNvSpPr/>
          <p:nvPr/>
        </p:nvSpPr>
        <p:spPr>
          <a:xfrm rot="20478041">
            <a:off x="9780238" y="4243195"/>
            <a:ext cx="900451" cy="949599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07FD4AF-7381-4F47-AC93-1EF62AA970A9}"/>
              </a:ext>
            </a:extLst>
          </p:cNvPr>
          <p:cNvSpPr/>
          <p:nvPr/>
        </p:nvSpPr>
        <p:spPr>
          <a:xfrm rot="20478041">
            <a:off x="8613703" y="5167593"/>
            <a:ext cx="437095" cy="520450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A9425B5-A8FE-4AAB-8DE2-DA86B0FF72BA}"/>
              </a:ext>
            </a:extLst>
          </p:cNvPr>
          <p:cNvSpPr/>
          <p:nvPr/>
        </p:nvSpPr>
        <p:spPr>
          <a:xfrm rot="20478041">
            <a:off x="6896171" y="3727251"/>
            <a:ext cx="1074238" cy="1126126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42C44DB-510D-4CF2-A3FD-11B892274C2F}"/>
              </a:ext>
            </a:extLst>
          </p:cNvPr>
          <p:cNvSpPr/>
          <p:nvPr/>
        </p:nvSpPr>
        <p:spPr>
          <a:xfrm rot="20478041">
            <a:off x="6870870" y="2360004"/>
            <a:ext cx="629456" cy="635675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035A049-7D0E-41AD-9F8F-FA3C4FEF8D71}"/>
              </a:ext>
            </a:extLst>
          </p:cNvPr>
          <p:cNvSpPr/>
          <p:nvPr/>
        </p:nvSpPr>
        <p:spPr>
          <a:xfrm rot="20478041">
            <a:off x="5101955" y="3215184"/>
            <a:ext cx="1149605" cy="1216551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5744DEC-1449-4A55-81DA-923CAB952316}"/>
              </a:ext>
            </a:extLst>
          </p:cNvPr>
          <p:cNvSpPr/>
          <p:nvPr/>
        </p:nvSpPr>
        <p:spPr>
          <a:xfrm rot="20478041">
            <a:off x="7486023" y="4772280"/>
            <a:ext cx="437095" cy="520450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17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74884-E684-412E-B352-5E738A9A7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70712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eorgia" panose="02040502050405020303" pitchFamily="18" charset="0"/>
              </a:rPr>
              <a:t>Site Flyover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90D47E-F090-4576-AAF1-EE705B9FF58A}"/>
              </a:ext>
            </a:extLst>
          </p:cNvPr>
          <p:cNvSpPr txBox="1"/>
          <p:nvPr/>
        </p:nvSpPr>
        <p:spPr>
          <a:xfrm>
            <a:off x="838200" y="2152354"/>
            <a:ext cx="3694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Forthcoming </a:t>
            </a:r>
          </a:p>
        </p:txBody>
      </p:sp>
    </p:spTree>
    <p:extLst>
      <p:ext uri="{BB962C8B-B14F-4D97-AF65-F5344CB8AC3E}">
        <p14:creationId xmlns:p14="http://schemas.microsoft.com/office/powerpoint/2010/main" val="662930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1F1AF-145D-421B-9444-5AC9916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781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eorgia" panose="02040502050405020303" pitchFamily="18" charset="0"/>
              </a:rPr>
              <a:t>Project Foundation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D7E65-4127-4035-9B90-A92D22EB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b="1" i="1" dirty="0">
              <a:solidFill>
                <a:srgbClr val="0B486B"/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0B486B"/>
                </a:solidFill>
              </a:rPr>
              <a:t>“…make decisions that do </a:t>
            </a:r>
            <a:r>
              <a:rPr lang="en-US" b="1" u="sng" dirty="0">
                <a:solidFill>
                  <a:srgbClr val="0B486B"/>
                </a:solidFill>
              </a:rPr>
              <a:t>the most good, for the most people, for the longest period of time</a:t>
            </a:r>
            <a:r>
              <a:rPr lang="en-US" b="1" dirty="0">
                <a:solidFill>
                  <a:srgbClr val="0B486B"/>
                </a:solidFill>
              </a:rPr>
              <a:t>”</a:t>
            </a:r>
          </a:p>
          <a:p>
            <a:pPr algn="ctr"/>
            <a:endParaRPr lang="en-US" i="1" dirty="0">
              <a:solidFill>
                <a:srgbClr val="0B486B"/>
              </a:solidFill>
            </a:endParaRPr>
          </a:p>
          <a:p>
            <a:pPr marL="0" indent="0" algn="ctr">
              <a:buNone/>
            </a:pPr>
            <a:r>
              <a:rPr lang="en-US" i="1" dirty="0">
                <a:solidFill>
                  <a:srgbClr val="0B486B"/>
                </a:solidFill>
              </a:rPr>
              <a:t>Source: 2017-18 City Council Goals</a:t>
            </a:r>
          </a:p>
        </p:txBody>
      </p:sp>
    </p:spTree>
    <p:extLst>
      <p:ext uri="{BB962C8B-B14F-4D97-AF65-F5344CB8AC3E}">
        <p14:creationId xmlns:p14="http://schemas.microsoft.com/office/powerpoint/2010/main" val="3385830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4589E-2FC3-40D4-B44C-21CD8E5A4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6223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eorgia" panose="02040502050405020303" pitchFamily="18" charset="0"/>
              </a:rPr>
              <a:t>Administration Building</a:t>
            </a:r>
          </a:p>
        </p:txBody>
      </p:sp>
      <p:pic>
        <p:nvPicPr>
          <p:cNvPr id="6" name="Content Placeholder 5" descr="A picture containing photo, sitting, water, large&#10;&#10;Description automatically generated">
            <a:extLst>
              <a:ext uri="{FF2B5EF4-FFF2-40B4-BE49-F238E27FC236}">
                <a16:creationId xmlns:a16="http://schemas.microsoft.com/office/drawing/2014/main" id="{62291877-0A85-4841-B0F8-4105EA606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139" b="17898"/>
          <a:stretch/>
        </p:blipFill>
        <p:spPr>
          <a:xfrm>
            <a:off x="1006526" y="1828800"/>
            <a:ext cx="10178948" cy="4739780"/>
          </a:xfrm>
        </p:spPr>
      </p:pic>
    </p:spTree>
    <p:extLst>
      <p:ext uri="{BB962C8B-B14F-4D97-AF65-F5344CB8AC3E}">
        <p14:creationId xmlns:p14="http://schemas.microsoft.com/office/powerpoint/2010/main" val="2068749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4589E-2FC3-40D4-B44C-21CD8E5A4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6223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eorgia" panose="02040502050405020303" pitchFamily="18" charset="0"/>
              </a:rPr>
              <a:t>Administration Building</a:t>
            </a:r>
          </a:p>
        </p:txBody>
      </p:sp>
      <p:pic>
        <p:nvPicPr>
          <p:cNvPr id="9" name="Content Placeholder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65EA265-E54C-40E4-A9CF-5427667A1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35" t="10474" r="1517" b="12473"/>
          <a:stretch/>
        </p:blipFill>
        <p:spPr>
          <a:xfrm>
            <a:off x="1429305" y="1770888"/>
            <a:ext cx="8799247" cy="4781627"/>
          </a:xfrm>
        </p:spPr>
      </p:pic>
    </p:spTree>
    <p:extLst>
      <p:ext uri="{BB962C8B-B14F-4D97-AF65-F5344CB8AC3E}">
        <p14:creationId xmlns:p14="http://schemas.microsoft.com/office/powerpoint/2010/main" val="2401177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925A3-370C-4029-9013-2973B3BB0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6223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eorgia" panose="02040502050405020303" pitchFamily="18" charset="0"/>
              </a:rPr>
              <a:t>Maintenance Building</a:t>
            </a:r>
          </a:p>
        </p:txBody>
      </p:sp>
      <p:pic>
        <p:nvPicPr>
          <p:cNvPr id="5" name="Content Placeholder 4" descr="A building in the background&#10;&#10;Description automatically generated">
            <a:extLst>
              <a:ext uri="{FF2B5EF4-FFF2-40B4-BE49-F238E27FC236}">
                <a16:creationId xmlns:a16="http://schemas.microsoft.com/office/drawing/2014/main" id="{04F74887-048F-47A2-AFF5-D8A6D2F1E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68" t="10686" r="2711" b="20752"/>
          <a:stretch/>
        </p:blipFill>
        <p:spPr>
          <a:xfrm>
            <a:off x="1627398" y="1751209"/>
            <a:ext cx="8809694" cy="3355581"/>
          </a:xfr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95C4330B-DF25-4AF5-98D3-BDF6A096A598}"/>
              </a:ext>
            </a:extLst>
          </p:cNvPr>
          <p:cNvSpPr txBox="1">
            <a:spLocks noChangeArrowheads="1"/>
          </p:cNvSpPr>
          <p:nvPr/>
        </p:nvSpPr>
        <p:spPr>
          <a:xfrm>
            <a:off x="118871" y="3546974"/>
            <a:ext cx="6348603" cy="4904130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B486B"/>
                </a:solidFill>
                <a:latin typeface="Proxima Nova"/>
              </a:rPr>
              <a:t>Service bay for vehicle storage and maintenance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B486B"/>
                </a:solidFill>
                <a:latin typeface="Proxima Nova"/>
              </a:rPr>
              <a:t>Shop for in-house equipment maintenance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B486B"/>
                </a:solidFill>
                <a:latin typeface="Proxima Nova"/>
              </a:rPr>
              <a:t>Storage space for spare parts and records</a:t>
            </a:r>
          </a:p>
          <a:p>
            <a:pPr marL="342917" indent="-342917"/>
            <a:endParaRPr lang="en-US" sz="3200" dirty="0">
              <a:solidFill>
                <a:srgbClr val="0B486B"/>
              </a:solidFill>
              <a:latin typeface="Calibri" panose="020F050202020403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C0B03E-2D74-49E4-977D-3AE10E5A4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5827-E419-7145-98D1-8DDF13C3A34D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560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BE9F7-84E8-4EF9-A98C-B96E79DAB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6223"/>
          </a:xfrm>
        </p:spPr>
        <p:txBody>
          <a:bodyPr>
            <a:noAutofit/>
          </a:bodyPr>
          <a:lstStyle/>
          <a:p>
            <a:r>
              <a:rPr lang="en-US" sz="4800" dirty="0">
                <a:latin typeface="Georgia" panose="02040502050405020303" pitchFamily="18" charset="0"/>
              </a:rPr>
              <a:t>Headworks, Dewatering &amp; Cake Storage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AE98BC8-3BCC-42CE-93AA-78526AF51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050" b="12686"/>
          <a:stretch/>
        </p:blipFill>
        <p:spPr>
          <a:xfrm>
            <a:off x="1016384" y="1690688"/>
            <a:ext cx="9937943" cy="4968437"/>
          </a:xfr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9BBAD2B8-1C97-4011-8C13-34F12CE00FA3}"/>
              </a:ext>
            </a:extLst>
          </p:cNvPr>
          <p:cNvSpPr txBox="1">
            <a:spLocks noChangeArrowheads="1"/>
          </p:cNvSpPr>
          <p:nvPr/>
        </p:nvSpPr>
        <p:spPr>
          <a:xfrm>
            <a:off x="6803135" y="1779871"/>
            <a:ext cx="5388865" cy="2298353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B486B"/>
                </a:solidFill>
                <a:latin typeface="Proxima Nova"/>
              </a:rPr>
              <a:t>Three processes combined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B486B"/>
                </a:solidFill>
                <a:latin typeface="Proxima Nova"/>
              </a:rPr>
              <a:t>Protects downstream mechanical equipment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B486B"/>
                </a:solidFill>
                <a:latin typeface="Proxima Nova"/>
              </a:rPr>
              <a:t>Reduces volume of biosolids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B486B"/>
                </a:solidFill>
                <a:latin typeface="Proxima Nova"/>
              </a:rPr>
              <a:t>Storage for biosolids prior to disposal</a:t>
            </a:r>
          </a:p>
          <a:p>
            <a:pPr marL="342917" indent="-342917"/>
            <a:endParaRPr lang="en-US" sz="3200" dirty="0">
              <a:solidFill>
                <a:srgbClr val="0B486B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560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25C60-FBE6-46BD-9575-24F0A0967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97345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eorgia" panose="02040502050405020303" pitchFamily="18" charset="0"/>
              </a:rPr>
              <a:t>Process Building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2974D1E-2F7F-4628-BF11-0789D3525938}"/>
              </a:ext>
            </a:extLst>
          </p:cNvPr>
          <p:cNvSpPr txBox="1">
            <a:spLocks noChangeArrowheads="1"/>
          </p:cNvSpPr>
          <p:nvPr/>
        </p:nvSpPr>
        <p:spPr>
          <a:xfrm>
            <a:off x="574030" y="4807156"/>
            <a:ext cx="9484369" cy="2298353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B486B"/>
                </a:solidFill>
                <a:latin typeface="Proxima Nova"/>
              </a:rPr>
              <a:t>Primary Sludge Pump Station, Blower Room, &amp; North Electrical Room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B486B"/>
                </a:solidFill>
                <a:latin typeface="Proxima Nova"/>
              </a:rPr>
              <a:t>Removes solids from liquid stream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B486B"/>
                </a:solidFill>
                <a:latin typeface="Proxima Nova"/>
              </a:rPr>
              <a:t>Houses equipment critical for biological treatment 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B486B"/>
                </a:solidFill>
                <a:latin typeface="Proxima Nova"/>
              </a:rPr>
              <a:t>Stores electrical equipment at ideal environmental conditions</a:t>
            </a:r>
          </a:p>
          <a:p>
            <a:pPr marL="342917" indent="-342917"/>
            <a:endParaRPr lang="en-US" sz="3200" dirty="0">
              <a:solidFill>
                <a:srgbClr val="0B486B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FF7D8B-B0D5-40E1-BC14-6BC7DE991F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8" t="21464" r="11602" b="26995"/>
          <a:stretch/>
        </p:blipFill>
        <p:spPr>
          <a:xfrm>
            <a:off x="1017973" y="1939719"/>
            <a:ext cx="10156054" cy="297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47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05B0E-680E-4553-ADE8-CAEFCAFCC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8467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eorgia" panose="02040502050405020303" pitchFamily="18" charset="0"/>
              </a:rPr>
              <a:t>Digester Complex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1416BC-7834-4042-8BA1-A7C505CD7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5" y="1690688"/>
            <a:ext cx="7998781" cy="31420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6C525D-F121-4DF0-A69F-B75C114AD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663" y="3596309"/>
            <a:ext cx="4798172" cy="3142005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BF69CB7F-8142-4454-832F-06BEDE2621D9}"/>
              </a:ext>
            </a:extLst>
          </p:cNvPr>
          <p:cNvSpPr txBox="1">
            <a:spLocks noChangeArrowheads="1"/>
          </p:cNvSpPr>
          <p:nvPr/>
        </p:nvSpPr>
        <p:spPr>
          <a:xfrm>
            <a:off x="574030" y="4807156"/>
            <a:ext cx="6686633" cy="2298353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B486B"/>
                </a:solidFill>
                <a:latin typeface="Proxima Nova"/>
              </a:rPr>
              <a:t>Solids stream treatment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B486B"/>
                </a:solidFill>
                <a:latin typeface="Proxima Nova"/>
              </a:rPr>
              <a:t>Primary &amp; Secondary Digesters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B486B"/>
                </a:solidFill>
                <a:latin typeface="Proxima Nova"/>
              </a:rPr>
              <a:t>Building in center for equipment</a:t>
            </a:r>
          </a:p>
          <a:p>
            <a:pPr marL="342917" indent="-342917"/>
            <a:endParaRPr lang="en-US" sz="3200" dirty="0">
              <a:solidFill>
                <a:srgbClr val="0B486B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355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D649A-7660-4DE6-BEFB-177B68B9E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933" y="-89555"/>
            <a:ext cx="3657600" cy="1643147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eorgia" panose="02040502050405020303" pitchFamily="18" charset="0"/>
              </a:rPr>
              <a:t>Cost Update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747212C-CCCB-40D2-861E-0124162C8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895928"/>
              </p:ext>
            </p:extLst>
          </p:nvPr>
        </p:nvGraphicFramePr>
        <p:xfrm>
          <a:off x="2520489" y="1579637"/>
          <a:ext cx="6778530" cy="4899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2897">
                  <a:extLst>
                    <a:ext uri="{9D8B030D-6E8A-4147-A177-3AD203B41FA5}">
                      <a16:colId xmlns:a16="http://schemas.microsoft.com/office/drawing/2014/main" val="1167238132"/>
                    </a:ext>
                  </a:extLst>
                </a:gridCol>
                <a:gridCol w="1784412">
                  <a:extLst>
                    <a:ext uri="{9D8B030D-6E8A-4147-A177-3AD203B41FA5}">
                      <a16:colId xmlns:a16="http://schemas.microsoft.com/office/drawing/2014/main" val="558884916"/>
                    </a:ext>
                  </a:extLst>
                </a:gridCol>
                <a:gridCol w="2011221">
                  <a:extLst>
                    <a:ext uri="{9D8B030D-6E8A-4147-A177-3AD203B41FA5}">
                      <a16:colId xmlns:a16="http://schemas.microsoft.com/office/drawing/2014/main" val="3493966481"/>
                    </a:ext>
                  </a:extLst>
                </a:gridCol>
              </a:tblGrid>
              <a:tr h="31688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103522" marR="103522" marT="51761" marB="5176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20% Schematic Design</a:t>
                      </a:r>
                      <a:r>
                        <a:rPr lang="en-US" sz="1200" baseline="30000" dirty="0"/>
                        <a:t>(1)</a:t>
                      </a:r>
                      <a:r>
                        <a:rPr lang="en-US" sz="1200" dirty="0"/>
                        <a:t> </a:t>
                      </a:r>
                    </a:p>
                  </a:txBody>
                  <a:tcPr marL="103522" marR="103522" marT="51761" marB="5176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60% Design Development</a:t>
                      </a:r>
                      <a:r>
                        <a:rPr lang="en-US" sz="1200" baseline="30000" dirty="0"/>
                        <a:t>(2)</a:t>
                      </a:r>
                      <a:endParaRPr lang="en-US" sz="1200" dirty="0"/>
                    </a:p>
                  </a:txBody>
                  <a:tcPr marL="103522" marR="103522" marT="51761" marB="51761" anchor="ctr"/>
                </a:tc>
                <a:extLst>
                  <a:ext uri="{0D108BD9-81ED-4DB2-BD59-A6C34878D82A}">
                    <a16:rowId xmlns:a16="http://schemas.microsoft.com/office/drawing/2014/main" val="138328222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/>
                        <a:t>Influent Pump Station</a:t>
                      </a:r>
                    </a:p>
                  </a:txBody>
                  <a:tcPr marL="103522" marR="103522" marT="51761" marB="5176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$2,100,000</a:t>
                      </a:r>
                    </a:p>
                  </a:txBody>
                  <a:tcPr marL="103522" marR="103522" marT="51761" marB="5176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$1,600,000</a:t>
                      </a:r>
                    </a:p>
                  </a:txBody>
                  <a:tcPr marL="103522" marR="103522" marT="51761" marB="51761" anchor="ctr"/>
                </a:tc>
                <a:extLst>
                  <a:ext uri="{0D108BD9-81ED-4DB2-BD59-A6C34878D82A}">
                    <a16:rowId xmlns:a16="http://schemas.microsoft.com/office/drawing/2014/main" val="99166319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/>
                        <a:t>Headworks Screening and Grit Removal</a:t>
                      </a:r>
                    </a:p>
                  </a:txBody>
                  <a:tcPr marL="103522" marR="103522" marT="51761" marB="5176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$2,900,000</a:t>
                      </a:r>
                    </a:p>
                  </a:txBody>
                  <a:tcPr marL="103522" marR="103522" marT="51761" marB="5176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$3,200,000</a:t>
                      </a:r>
                    </a:p>
                  </a:txBody>
                  <a:tcPr marL="103522" marR="103522" marT="51761" marB="51761" anchor="ctr"/>
                </a:tc>
                <a:extLst>
                  <a:ext uri="{0D108BD9-81ED-4DB2-BD59-A6C34878D82A}">
                    <a16:rowId xmlns:a16="http://schemas.microsoft.com/office/drawing/2014/main" val="142277286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/>
                        <a:t>Primary Clarifier</a:t>
                      </a:r>
                    </a:p>
                  </a:txBody>
                  <a:tcPr marL="103522" marR="103522" marT="51761" marB="5176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$1,700,000</a:t>
                      </a:r>
                    </a:p>
                  </a:txBody>
                  <a:tcPr marL="103522" marR="103522" marT="51761" marB="5176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$2,100,000</a:t>
                      </a:r>
                    </a:p>
                  </a:txBody>
                  <a:tcPr marL="103522" marR="103522" marT="51761" marB="51761" anchor="ctr"/>
                </a:tc>
                <a:extLst>
                  <a:ext uri="{0D108BD9-81ED-4DB2-BD59-A6C34878D82A}">
                    <a16:rowId xmlns:a16="http://schemas.microsoft.com/office/drawing/2014/main" val="29353845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/>
                        <a:t>Aeration Basin Modifications</a:t>
                      </a:r>
                    </a:p>
                  </a:txBody>
                  <a:tcPr marL="103522" marR="103522" marT="51761" marB="5176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$3,500,000</a:t>
                      </a:r>
                    </a:p>
                  </a:txBody>
                  <a:tcPr marL="103522" marR="103522" marT="51761" marB="5176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$4,900,000</a:t>
                      </a:r>
                    </a:p>
                  </a:txBody>
                  <a:tcPr marL="103522" marR="103522" marT="51761" marB="51761" anchor="ctr"/>
                </a:tc>
                <a:extLst>
                  <a:ext uri="{0D108BD9-81ED-4DB2-BD59-A6C34878D82A}">
                    <a16:rowId xmlns:a16="http://schemas.microsoft.com/office/drawing/2014/main" val="300672546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/>
                        <a:t>Secondary Clarifiers</a:t>
                      </a:r>
                    </a:p>
                  </a:txBody>
                  <a:tcPr marL="103522" marR="103522" marT="51761" marB="5176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$2,400,000</a:t>
                      </a:r>
                    </a:p>
                  </a:txBody>
                  <a:tcPr marL="103522" marR="103522" marT="51761" marB="5176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$2,200,000</a:t>
                      </a:r>
                    </a:p>
                  </a:txBody>
                  <a:tcPr marL="103522" marR="103522" marT="51761" marB="51761" anchor="ctr"/>
                </a:tc>
                <a:extLst>
                  <a:ext uri="{0D108BD9-81ED-4DB2-BD59-A6C34878D82A}">
                    <a16:rowId xmlns:a16="http://schemas.microsoft.com/office/drawing/2014/main" val="114790363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0" dirty="0"/>
                        <a:t>Tertiary Filter </a:t>
                      </a:r>
                    </a:p>
                  </a:txBody>
                  <a:tcPr marL="103522" marR="103522" marT="51761" marB="5176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/>
                        <a:t>$1,850,000</a:t>
                      </a:r>
                    </a:p>
                  </a:txBody>
                  <a:tcPr marL="103522" marR="103522" marT="51761" marB="5176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/>
                        <a:t>$1,400,000</a:t>
                      </a:r>
                    </a:p>
                  </a:txBody>
                  <a:tcPr marL="103522" marR="103522" marT="51761" marB="51761" anchor="ctr"/>
                </a:tc>
                <a:extLst>
                  <a:ext uri="{0D108BD9-81ED-4DB2-BD59-A6C34878D82A}">
                    <a16:rowId xmlns:a16="http://schemas.microsoft.com/office/drawing/2014/main" val="278534025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/>
                        <a:t>UV Disinfection</a:t>
                      </a:r>
                    </a:p>
                  </a:txBody>
                  <a:tcPr marL="103522" marR="103522" marT="51761" marB="5176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$1,300,000</a:t>
                      </a:r>
                    </a:p>
                  </a:txBody>
                  <a:tcPr marL="103522" marR="103522" marT="51761" marB="5176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$1,500,000</a:t>
                      </a:r>
                    </a:p>
                  </a:txBody>
                  <a:tcPr marL="103522" marR="103522" marT="51761" marB="51761" anchor="ctr"/>
                </a:tc>
                <a:extLst>
                  <a:ext uri="{0D108BD9-81ED-4DB2-BD59-A6C34878D82A}">
                    <a16:rowId xmlns:a16="http://schemas.microsoft.com/office/drawing/2014/main" val="331938688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/>
                        <a:t>Solids Thickening</a:t>
                      </a:r>
                    </a:p>
                  </a:txBody>
                  <a:tcPr marL="103522" marR="103522" marT="51761" marB="5176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$900,000</a:t>
                      </a:r>
                    </a:p>
                  </a:txBody>
                  <a:tcPr marL="103522" marR="103522" marT="51761" marB="5176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$700,000</a:t>
                      </a:r>
                    </a:p>
                  </a:txBody>
                  <a:tcPr marL="103522" marR="103522" marT="51761" marB="51761" anchor="ctr"/>
                </a:tc>
                <a:extLst>
                  <a:ext uri="{0D108BD9-81ED-4DB2-BD59-A6C34878D82A}">
                    <a16:rowId xmlns:a16="http://schemas.microsoft.com/office/drawing/2014/main" val="19308082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/>
                        <a:t>Solids Digestion</a:t>
                      </a:r>
                    </a:p>
                  </a:txBody>
                  <a:tcPr marL="103522" marR="103522" marT="51761" marB="5176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$3,100,000</a:t>
                      </a:r>
                    </a:p>
                  </a:txBody>
                  <a:tcPr marL="103522" marR="103522" marT="51761" marB="5176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$3,400,000</a:t>
                      </a:r>
                    </a:p>
                  </a:txBody>
                  <a:tcPr marL="103522" marR="103522" marT="51761" marB="51761" anchor="ctr"/>
                </a:tc>
                <a:extLst>
                  <a:ext uri="{0D108BD9-81ED-4DB2-BD59-A6C34878D82A}">
                    <a16:rowId xmlns:a16="http://schemas.microsoft.com/office/drawing/2014/main" val="201943475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/>
                        <a:t>Dewatering and Biosolids Storage</a:t>
                      </a:r>
                    </a:p>
                  </a:txBody>
                  <a:tcPr marL="103522" marR="103522" marT="51761" marB="5176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$1,300,000</a:t>
                      </a:r>
                    </a:p>
                  </a:txBody>
                  <a:tcPr marL="103522" marR="103522" marT="51761" marB="5176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Included in Headworks</a:t>
                      </a:r>
                    </a:p>
                  </a:txBody>
                  <a:tcPr marL="103522" marR="103522" marT="51761" marB="51761" anchor="ctr"/>
                </a:tc>
                <a:extLst>
                  <a:ext uri="{0D108BD9-81ED-4DB2-BD59-A6C34878D82A}">
                    <a16:rowId xmlns:a16="http://schemas.microsoft.com/office/drawing/2014/main" val="333816122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/>
                        <a:t>Civil Site Improvements </a:t>
                      </a:r>
                    </a:p>
                  </a:txBody>
                  <a:tcPr marL="103522" marR="103522" marT="51761" marB="5176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$1,500,000</a:t>
                      </a:r>
                    </a:p>
                  </a:txBody>
                  <a:tcPr marL="103522" marR="103522" marT="51761" marB="5176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$2,200,000</a:t>
                      </a:r>
                    </a:p>
                  </a:txBody>
                  <a:tcPr marL="103522" marR="103522" marT="51761" marB="51761" anchor="ctr"/>
                </a:tc>
                <a:extLst>
                  <a:ext uri="{0D108BD9-81ED-4DB2-BD59-A6C34878D82A}">
                    <a16:rowId xmlns:a16="http://schemas.microsoft.com/office/drawing/2014/main" val="104190221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0" dirty="0"/>
                        <a:t>New Administration/Lab Building</a:t>
                      </a:r>
                    </a:p>
                  </a:txBody>
                  <a:tcPr marL="103522" marR="103522" marT="51761" marB="5176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/>
                        <a:t>$1,250,000</a:t>
                      </a:r>
                    </a:p>
                  </a:txBody>
                  <a:tcPr marL="103522" marR="103522" marT="51761" marB="5176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/>
                        <a:t>$1,800,000</a:t>
                      </a:r>
                    </a:p>
                  </a:txBody>
                  <a:tcPr marL="103522" marR="103522" marT="51761" marB="51761" anchor="ctr"/>
                </a:tc>
                <a:extLst>
                  <a:ext uri="{0D108BD9-81ED-4DB2-BD59-A6C34878D82A}">
                    <a16:rowId xmlns:a16="http://schemas.microsoft.com/office/drawing/2014/main" val="311854174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0" dirty="0"/>
                        <a:t>New Maintenance Building </a:t>
                      </a:r>
                    </a:p>
                  </a:txBody>
                  <a:tcPr marL="103522" marR="103522" marT="51761" marB="5176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/>
                        <a:t>-</a:t>
                      </a:r>
                    </a:p>
                  </a:txBody>
                  <a:tcPr marL="103522" marR="103522" marT="51761" marB="5176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/>
                        <a:t>$1,000,000</a:t>
                      </a:r>
                    </a:p>
                  </a:txBody>
                  <a:tcPr marL="103522" marR="103522" marT="51761" marB="51761" anchor="ctr"/>
                </a:tc>
                <a:extLst>
                  <a:ext uri="{0D108BD9-81ED-4DB2-BD59-A6C34878D82A}">
                    <a16:rowId xmlns:a16="http://schemas.microsoft.com/office/drawing/2014/main" val="80875056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0" dirty="0"/>
                        <a:t>Offsite Class A Biosolids Composting Facility </a:t>
                      </a:r>
                    </a:p>
                  </a:txBody>
                  <a:tcPr marL="103522" marR="103522" marT="51761" marB="5176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/>
                        <a:t>$1,600,000</a:t>
                      </a:r>
                    </a:p>
                  </a:txBody>
                  <a:tcPr marL="103522" marR="103522" marT="51761" marB="5176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/>
                        <a:t>$1,600,000</a:t>
                      </a:r>
                    </a:p>
                  </a:txBody>
                  <a:tcPr marL="103522" marR="103522" marT="51761" marB="51761" anchor="ctr"/>
                </a:tc>
                <a:extLst>
                  <a:ext uri="{0D108BD9-81ED-4DB2-BD59-A6C34878D82A}">
                    <a16:rowId xmlns:a16="http://schemas.microsoft.com/office/drawing/2014/main" val="32927443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/>
                        <a:t>Electrical and Instrumentation</a:t>
                      </a:r>
                    </a:p>
                  </a:txBody>
                  <a:tcPr marL="103522" marR="103522" marT="51761" marB="5176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$2,800,000</a:t>
                      </a:r>
                    </a:p>
                  </a:txBody>
                  <a:tcPr marL="103522" marR="103522" marT="51761" marB="5176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$2,500,000</a:t>
                      </a:r>
                    </a:p>
                  </a:txBody>
                  <a:tcPr marL="103522" marR="103522" marT="51761" marB="51761" anchor="ctr"/>
                </a:tc>
                <a:extLst>
                  <a:ext uri="{0D108BD9-81ED-4DB2-BD59-A6C34878D82A}">
                    <a16:rowId xmlns:a16="http://schemas.microsoft.com/office/drawing/2014/main" val="391410737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Total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OPPC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103522" marR="103522" marT="51761" marB="5176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$28.2 M</a:t>
                      </a:r>
                    </a:p>
                  </a:txBody>
                  <a:tcPr marL="103522" marR="103522" marT="51761" marB="5176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$30.1 M</a:t>
                      </a:r>
                    </a:p>
                  </a:txBody>
                  <a:tcPr marL="103522" marR="103522" marT="51761" marB="51761"/>
                </a:tc>
                <a:extLst>
                  <a:ext uri="{0D108BD9-81ED-4DB2-BD59-A6C34878D82A}">
                    <a16:rowId xmlns:a16="http://schemas.microsoft.com/office/drawing/2014/main" val="75406092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1FA6437-04A9-440D-AD22-F823DA42625E}"/>
              </a:ext>
            </a:extLst>
          </p:cNvPr>
          <p:cNvSpPr txBox="1"/>
          <p:nvPr/>
        </p:nvSpPr>
        <p:spPr>
          <a:xfrm>
            <a:off x="2520489" y="6478951"/>
            <a:ext cx="11569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800" dirty="0"/>
              <a:t>Costs include markups for General Conditions (8%), Mobilization (8%), Contractor O&amp;P (12%), Contingency (30%), and Engineering, Legal, and Contract Administration (25%)</a:t>
            </a:r>
          </a:p>
          <a:p>
            <a:pPr marL="342900" indent="-342900">
              <a:buFontTx/>
              <a:buAutoNum type="arabicParenBoth"/>
            </a:pPr>
            <a:r>
              <a:rPr lang="en-US" sz="800" dirty="0"/>
              <a:t>Costs include markups for General Conditions (8%), Mobilization (8%), Contractor O&amp;P (12%), Contingency (20%), and negotiated Engineering, Legal, and Contract Administration fees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4FD00A-1FDA-4EB1-BE2F-CF5F0A562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5827-E419-7145-98D1-8DDF13C3A34D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96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4AAB3-692E-45C6-84CD-C8F087204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8875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From Schematic Design to Now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8E83002-CC6A-44D7-A992-12D2A2D9A6EE}"/>
              </a:ext>
            </a:extLst>
          </p:cNvPr>
          <p:cNvSpPr txBox="1">
            <a:spLocks noChangeArrowheads="1"/>
          </p:cNvSpPr>
          <p:nvPr/>
        </p:nvSpPr>
        <p:spPr>
          <a:xfrm>
            <a:off x="498052" y="2181486"/>
            <a:ext cx="9880387" cy="3076314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B486B"/>
                </a:solidFill>
                <a:latin typeface="Proxima Nova"/>
              </a:rPr>
              <a:t>Primary Clarifier Cover – Keeping Odors at Bay = Good Neighbor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B486B"/>
                </a:solidFill>
                <a:latin typeface="Proxima Nova"/>
              </a:rPr>
              <a:t>Advanced Process Control Valves – More Efficient, Better Treatment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B486B"/>
                </a:solidFill>
                <a:latin typeface="Proxima Nova"/>
              </a:rPr>
              <a:t>Thickening Building – Changing Materials and a Focused Approach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B486B"/>
                </a:solidFill>
                <a:latin typeface="Proxima Nova"/>
              </a:rPr>
              <a:t>Drying Beds – Operator Flexibility and Breathing Room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B486B"/>
                </a:solidFill>
                <a:latin typeface="Proxima Nova"/>
              </a:rPr>
              <a:t>Administration Building – Futureproofing Through Expanded Scope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B486B"/>
                </a:solidFill>
                <a:latin typeface="Proxima Nova"/>
              </a:rPr>
              <a:t>Maintenance Building – Value Added with Improved Functionality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B486B"/>
                </a:solidFill>
                <a:latin typeface="Proxima Nova"/>
              </a:rPr>
              <a:t>Subsurface Conditions – A Clearer Picture Beneath Our Feet</a:t>
            </a:r>
          </a:p>
          <a:p>
            <a:pPr marL="342917" indent="-342917"/>
            <a:endParaRPr lang="en-US" sz="3200" dirty="0">
              <a:solidFill>
                <a:srgbClr val="0B486B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245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EC3AEA-7B45-416D-8D3E-9DCC307D63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39"/>
          <a:stretch/>
        </p:blipFill>
        <p:spPr>
          <a:xfrm>
            <a:off x="1183092" y="1668790"/>
            <a:ext cx="10372725" cy="49377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0EE88-280B-404A-9754-1B591A91F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57506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Georgia" panose="02040502050405020303" pitchFamily="18" charset="0"/>
              </a:rPr>
              <a:t>Providing for future WWTP expansion beyond 20 year planning horizon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F919F9B-515A-4334-ABBE-E72B1153A0A4}"/>
              </a:ext>
            </a:extLst>
          </p:cNvPr>
          <p:cNvSpPr/>
          <p:nvPr/>
        </p:nvSpPr>
        <p:spPr>
          <a:xfrm>
            <a:off x="9175917" y="4279248"/>
            <a:ext cx="553410" cy="558170"/>
          </a:xfrm>
          <a:prstGeom prst="ellipse">
            <a:avLst/>
          </a:prstGeom>
          <a:solidFill>
            <a:srgbClr val="C1896D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700" b="1" dirty="0"/>
              <a:t>Primary Digester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C4FE43-EDA4-47DE-8620-85779720C80A}"/>
              </a:ext>
            </a:extLst>
          </p:cNvPr>
          <p:cNvSpPr/>
          <p:nvPr/>
        </p:nvSpPr>
        <p:spPr>
          <a:xfrm rot="2793306">
            <a:off x="7781487" y="3027619"/>
            <a:ext cx="491481" cy="313031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>
                <a:rot lat="0" lon="0" rev="2700000"/>
              </a:camera>
              <a:lightRig rig="threePt" dir="t"/>
            </a:scene3d>
          </a:bodyPr>
          <a:lstStyle/>
          <a:p>
            <a:pPr algn="ctr"/>
            <a:r>
              <a:rPr lang="en-US" sz="700" b="1" dirty="0"/>
              <a:t>Filter Basin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54A1940-DEF6-4ABA-88FF-BEBB0EC2296A}"/>
              </a:ext>
            </a:extLst>
          </p:cNvPr>
          <p:cNvSpPr/>
          <p:nvPr/>
        </p:nvSpPr>
        <p:spPr>
          <a:xfrm>
            <a:off x="7789393" y="4889909"/>
            <a:ext cx="237835" cy="268455"/>
          </a:xfrm>
          <a:prstGeom prst="rect">
            <a:avLst/>
          </a:prstGeom>
          <a:solidFill>
            <a:srgbClr val="728E72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700" b="1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0D7C74D-B5B9-4800-A005-5E58076976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348" t="2983" r="4760" b="74765"/>
          <a:stretch/>
        </p:blipFill>
        <p:spPr>
          <a:xfrm>
            <a:off x="8781336" y="1592277"/>
            <a:ext cx="2509383" cy="16541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F8FA874-6A49-4B1E-9D4B-A91309842BC9}"/>
              </a:ext>
            </a:extLst>
          </p:cNvPr>
          <p:cNvSpPr/>
          <p:nvPr/>
        </p:nvSpPr>
        <p:spPr>
          <a:xfrm>
            <a:off x="2439773" y="5068238"/>
            <a:ext cx="1122823" cy="532565"/>
          </a:xfrm>
          <a:prstGeom prst="rect">
            <a:avLst/>
          </a:prstGeom>
          <a:solidFill>
            <a:srgbClr val="728E72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700" b="1" dirty="0"/>
              <a:t>Workshop and Storage Building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6FD558A-F77E-443E-B1D6-03A8314AEB37}"/>
              </a:ext>
            </a:extLst>
          </p:cNvPr>
          <p:cNvSpPr/>
          <p:nvPr/>
        </p:nvSpPr>
        <p:spPr>
          <a:xfrm>
            <a:off x="10038077" y="4350420"/>
            <a:ext cx="740664" cy="738533"/>
          </a:xfrm>
          <a:prstGeom prst="ellipse">
            <a:avLst/>
          </a:prstGeom>
          <a:solidFill>
            <a:srgbClr val="C1896D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700" b="1" dirty="0"/>
              <a:t>Secondary Digester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619E7B6-FBE3-4117-91CE-1E0ABC494842}"/>
              </a:ext>
            </a:extLst>
          </p:cNvPr>
          <p:cNvSpPr/>
          <p:nvPr/>
        </p:nvSpPr>
        <p:spPr>
          <a:xfrm>
            <a:off x="3947039" y="3197037"/>
            <a:ext cx="759515" cy="766048"/>
          </a:xfrm>
          <a:prstGeom prst="ellipse">
            <a:avLst/>
          </a:pr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/>
              <a:t>Primary Clarifier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324A859-28A6-4E34-AF12-5ECD80F93775}"/>
              </a:ext>
            </a:extLst>
          </p:cNvPr>
          <p:cNvSpPr/>
          <p:nvPr/>
        </p:nvSpPr>
        <p:spPr>
          <a:xfrm>
            <a:off x="4582255" y="4098760"/>
            <a:ext cx="152400" cy="164410"/>
          </a:xfrm>
          <a:prstGeom prst="ellipse">
            <a:avLst/>
          </a:prstGeom>
          <a:solidFill>
            <a:srgbClr val="0070C0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08F46F-3EBC-469E-8653-E5A1EF08F4E3}"/>
              </a:ext>
            </a:extLst>
          </p:cNvPr>
          <p:cNvSpPr/>
          <p:nvPr/>
        </p:nvSpPr>
        <p:spPr>
          <a:xfrm rot="18997560">
            <a:off x="4607585" y="4301591"/>
            <a:ext cx="471308" cy="493930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>
                <a:rot lat="0" lon="0" rev="19200000"/>
              </a:camera>
              <a:lightRig rig="threePt" dir="t"/>
            </a:scene3d>
          </a:bodyPr>
          <a:lstStyle/>
          <a:p>
            <a:pPr algn="ctr"/>
            <a:r>
              <a:rPr lang="en-US" sz="700" b="1" dirty="0"/>
              <a:t>Headworks Building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9AD99FD-FFB2-4AED-B12D-559829C5B7F6}"/>
              </a:ext>
            </a:extLst>
          </p:cNvPr>
          <p:cNvSpPr/>
          <p:nvPr/>
        </p:nvSpPr>
        <p:spPr>
          <a:xfrm rot="18992981">
            <a:off x="4065381" y="4588935"/>
            <a:ext cx="652274" cy="604058"/>
          </a:xfrm>
          <a:prstGeom prst="rect">
            <a:avLst/>
          </a:prstGeom>
          <a:solidFill>
            <a:srgbClr val="C1896D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9200000"/>
              </a:camera>
              <a:lightRig rig="threePt" dir="t"/>
            </a:scene3d>
          </a:bodyPr>
          <a:lstStyle/>
          <a:p>
            <a:pPr algn="ctr"/>
            <a:r>
              <a:rPr lang="en-US" sz="700" b="1" dirty="0"/>
              <a:t>Dewatering Building and Cake Storage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2226AD8-C110-4799-BA41-78BAEE7346C2}"/>
              </a:ext>
            </a:extLst>
          </p:cNvPr>
          <p:cNvSpPr/>
          <p:nvPr/>
        </p:nvSpPr>
        <p:spPr>
          <a:xfrm rot="18987096">
            <a:off x="5428223" y="3385635"/>
            <a:ext cx="864259" cy="873796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>
                <a:rot lat="0" lon="0" rev="19200000"/>
              </a:camera>
              <a:lightRig rig="threePt" dir="t"/>
            </a:scene3d>
          </a:bodyPr>
          <a:lstStyle/>
          <a:p>
            <a:pPr algn="ctr"/>
            <a:r>
              <a:rPr lang="en-US" sz="700" b="1" dirty="0"/>
              <a:t>Aeration Basin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E2ED2D-8141-4E48-B4A3-0E617D0E0519}"/>
              </a:ext>
            </a:extLst>
          </p:cNvPr>
          <p:cNvSpPr/>
          <p:nvPr/>
        </p:nvSpPr>
        <p:spPr>
          <a:xfrm rot="18994628">
            <a:off x="5065816" y="3382242"/>
            <a:ext cx="522294" cy="268890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>
                <a:rot lat="0" lon="0" rev="19200000"/>
              </a:camera>
              <a:lightRig rig="threePt" dir="t"/>
            </a:scene3d>
          </a:bodyPr>
          <a:lstStyle/>
          <a:p>
            <a:pPr algn="ctr"/>
            <a:r>
              <a:rPr lang="en-US" sz="700" b="1" dirty="0"/>
              <a:t>Blower Building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3F32904-CB4E-44D1-B194-BEB2959AC0C9}"/>
              </a:ext>
            </a:extLst>
          </p:cNvPr>
          <p:cNvSpPr/>
          <p:nvPr/>
        </p:nvSpPr>
        <p:spPr>
          <a:xfrm rot="19114151">
            <a:off x="7225958" y="2425996"/>
            <a:ext cx="291075" cy="539509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>
                <a:rot lat="0" lon="0" rev="19199999"/>
              </a:camera>
              <a:lightRig rig="threePt" dir="t"/>
            </a:scene3d>
          </a:bodyPr>
          <a:lstStyle/>
          <a:p>
            <a:pPr algn="ctr"/>
            <a:r>
              <a:rPr lang="en-US" sz="700" b="1" dirty="0"/>
              <a:t>UV and Utility Water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8986ED3-14E3-4C6B-AB84-812B8111E78A}"/>
              </a:ext>
            </a:extLst>
          </p:cNvPr>
          <p:cNvSpPr/>
          <p:nvPr/>
        </p:nvSpPr>
        <p:spPr>
          <a:xfrm>
            <a:off x="10499099" y="1851660"/>
            <a:ext cx="728980" cy="2819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>
                <a:rot lat="0" lon="0" rev="20400000"/>
              </a:camera>
              <a:lightRig rig="threePt" dir="t"/>
            </a:scene3d>
          </a:bodyPr>
          <a:lstStyle/>
          <a:p>
            <a:pPr algn="ctr"/>
            <a:endParaRPr lang="en-US" sz="700" b="1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B9FFC45-E2D5-46CB-85F2-23131E3D1951}"/>
              </a:ext>
            </a:extLst>
          </p:cNvPr>
          <p:cNvSpPr/>
          <p:nvPr/>
        </p:nvSpPr>
        <p:spPr>
          <a:xfrm>
            <a:off x="7195202" y="3843040"/>
            <a:ext cx="832027" cy="897414"/>
          </a:xfrm>
          <a:prstGeom prst="ellipse">
            <a:avLst/>
          </a:prstGeom>
          <a:solidFill>
            <a:srgbClr val="FFFFFF">
              <a:alpha val="0"/>
            </a:srgbClr>
          </a:solidFill>
          <a:ln w="317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700" b="1" dirty="0">
              <a:solidFill>
                <a:schemeClr val="bg1"/>
              </a:solidFill>
            </a:endParaRPr>
          </a:p>
          <a:p>
            <a:pPr algn="ctr"/>
            <a:endParaRPr lang="en-US" sz="700" b="1" dirty="0">
              <a:solidFill>
                <a:schemeClr val="bg1"/>
              </a:solidFill>
            </a:endParaRPr>
          </a:p>
          <a:p>
            <a:pPr algn="ctr"/>
            <a:endParaRPr lang="en-US" sz="700" b="1" dirty="0">
              <a:solidFill>
                <a:schemeClr val="bg1"/>
              </a:solidFill>
            </a:endParaRPr>
          </a:p>
          <a:p>
            <a:pPr algn="ctr"/>
            <a:endParaRPr lang="en-US" sz="700" b="1" dirty="0">
              <a:solidFill>
                <a:schemeClr val="bg1"/>
              </a:solidFill>
            </a:endParaRPr>
          </a:p>
          <a:p>
            <a:pPr algn="ctr"/>
            <a:r>
              <a:rPr lang="en-US" sz="700" b="1" dirty="0">
                <a:solidFill>
                  <a:schemeClr val="bg1"/>
                </a:solidFill>
              </a:rPr>
              <a:t>Secondary Clarifier 3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50695FC-90AF-4F2C-807F-ED89C66B7C6F}"/>
              </a:ext>
            </a:extLst>
          </p:cNvPr>
          <p:cNvSpPr/>
          <p:nvPr/>
        </p:nvSpPr>
        <p:spPr>
          <a:xfrm>
            <a:off x="6746654" y="2994305"/>
            <a:ext cx="624842" cy="623608"/>
          </a:xfrm>
          <a:prstGeom prst="ellipse">
            <a:avLst/>
          </a:prstGeom>
          <a:solidFill>
            <a:srgbClr val="FFFFFF">
              <a:alpha val="0"/>
            </a:srgbClr>
          </a:solidFill>
          <a:ln w="317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700" b="1" dirty="0">
              <a:solidFill>
                <a:schemeClr val="bg1"/>
              </a:solidFill>
            </a:endParaRPr>
          </a:p>
          <a:p>
            <a:pPr algn="ctr"/>
            <a:endParaRPr lang="en-US" sz="700" b="1" dirty="0">
              <a:solidFill>
                <a:schemeClr val="bg1"/>
              </a:solidFill>
            </a:endParaRPr>
          </a:p>
          <a:p>
            <a:pPr algn="ctr"/>
            <a:r>
              <a:rPr lang="en-US" sz="700" b="1" dirty="0">
                <a:solidFill>
                  <a:schemeClr val="bg1"/>
                </a:solidFill>
              </a:rPr>
              <a:t>Secondary Clarifier 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47FB920-1094-4DAE-A522-BEBFE4F60D7F}"/>
              </a:ext>
            </a:extLst>
          </p:cNvPr>
          <p:cNvSpPr/>
          <p:nvPr/>
        </p:nvSpPr>
        <p:spPr>
          <a:xfrm>
            <a:off x="6162145" y="2450907"/>
            <a:ext cx="624842" cy="618364"/>
          </a:xfrm>
          <a:prstGeom prst="ellipse">
            <a:avLst/>
          </a:prstGeom>
          <a:solidFill>
            <a:srgbClr val="FFFFFF">
              <a:alpha val="0"/>
            </a:srgbClr>
          </a:solidFill>
          <a:ln w="317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700" b="1" dirty="0">
              <a:solidFill>
                <a:schemeClr val="bg1"/>
              </a:solidFill>
            </a:endParaRPr>
          </a:p>
          <a:p>
            <a:pPr algn="ctr"/>
            <a:endParaRPr lang="en-US" sz="700" b="1" dirty="0">
              <a:solidFill>
                <a:schemeClr val="bg1"/>
              </a:solidFill>
            </a:endParaRPr>
          </a:p>
          <a:p>
            <a:pPr algn="ctr"/>
            <a:r>
              <a:rPr lang="en-US" sz="700" b="1" dirty="0">
                <a:solidFill>
                  <a:schemeClr val="bg1"/>
                </a:solidFill>
              </a:rPr>
              <a:t>Secondary Clarifier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708EF7-F523-4F72-84C0-0222B7597DE9}"/>
              </a:ext>
            </a:extLst>
          </p:cNvPr>
          <p:cNvSpPr/>
          <p:nvPr/>
        </p:nvSpPr>
        <p:spPr>
          <a:xfrm rot="18939377">
            <a:off x="4575420" y="4034036"/>
            <a:ext cx="318469" cy="239144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7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B2EF9F-237A-413F-B3DD-1EA3CF958DA5}"/>
              </a:ext>
            </a:extLst>
          </p:cNvPr>
          <p:cNvSpPr/>
          <p:nvPr/>
        </p:nvSpPr>
        <p:spPr>
          <a:xfrm rot="19048689">
            <a:off x="5490131" y="3113898"/>
            <a:ext cx="237835" cy="268455"/>
          </a:xfrm>
          <a:prstGeom prst="rect">
            <a:avLst/>
          </a:prstGeom>
          <a:solidFill>
            <a:srgbClr val="728E72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7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EFFF48-9EAA-44EF-A2D5-33BFD051629A}"/>
              </a:ext>
            </a:extLst>
          </p:cNvPr>
          <p:cNvSpPr/>
          <p:nvPr/>
        </p:nvSpPr>
        <p:spPr>
          <a:xfrm rot="18992981">
            <a:off x="4907323" y="3286222"/>
            <a:ext cx="275107" cy="248162"/>
          </a:xfrm>
          <a:prstGeom prst="rect">
            <a:avLst/>
          </a:prstGeom>
          <a:solidFill>
            <a:srgbClr val="C1896D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9200000"/>
              </a:camera>
              <a:lightRig rig="threePt" dir="t"/>
            </a:scene3d>
          </a:bodyPr>
          <a:lstStyle/>
          <a:p>
            <a:pPr algn="ctr"/>
            <a:endParaRPr lang="en-US" sz="7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4B0693-6609-477E-B459-22BB6C9910B7}"/>
              </a:ext>
            </a:extLst>
          </p:cNvPr>
          <p:cNvSpPr/>
          <p:nvPr/>
        </p:nvSpPr>
        <p:spPr>
          <a:xfrm rot="20091209">
            <a:off x="1878481" y="4045599"/>
            <a:ext cx="1122823" cy="435646"/>
          </a:xfrm>
          <a:prstGeom prst="rect">
            <a:avLst/>
          </a:prstGeom>
          <a:solidFill>
            <a:srgbClr val="728E72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700" b="1" dirty="0"/>
              <a:t>Administration Building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07197A8-CB21-4B3D-87BD-65D033427F02}"/>
              </a:ext>
            </a:extLst>
          </p:cNvPr>
          <p:cNvSpPr/>
          <p:nvPr/>
        </p:nvSpPr>
        <p:spPr>
          <a:xfrm>
            <a:off x="6376053" y="4544003"/>
            <a:ext cx="819150" cy="827615"/>
          </a:xfrm>
          <a:prstGeom prst="ellipse">
            <a:avLst/>
          </a:pr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b="1" dirty="0"/>
              <a:t>Secondary Clarifier</a:t>
            </a:r>
          </a:p>
          <a:p>
            <a:pPr algn="ctr"/>
            <a:r>
              <a:rPr lang="en-US" sz="700" b="1" dirty="0"/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FCAF34-9D4D-4A88-8FCA-28D3F5C4D10F}"/>
              </a:ext>
            </a:extLst>
          </p:cNvPr>
          <p:cNvSpPr/>
          <p:nvPr/>
        </p:nvSpPr>
        <p:spPr>
          <a:xfrm rot="18992981">
            <a:off x="8177147" y="3481965"/>
            <a:ext cx="622554" cy="531026"/>
          </a:xfrm>
          <a:prstGeom prst="rect">
            <a:avLst/>
          </a:prstGeom>
          <a:solidFill>
            <a:srgbClr val="C1896D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9200000"/>
              </a:camera>
              <a:lightRig rig="threePt" dir="t"/>
            </a:scene3d>
          </a:bodyPr>
          <a:lstStyle/>
          <a:p>
            <a:pPr algn="ctr"/>
            <a:r>
              <a:rPr lang="en-US" sz="700" b="1" dirty="0"/>
              <a:t>Thickening Building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3E359D-1301-4903-A8C1-B54F61BE472A}"/>
              </a:ext>
            </a:extLst>
          </p:cNvPr>
          <p:cNvSpPr/>
          <p:nvPr/>
        </p:nvSpPr>
        <p:spPr>
          <a:xfrm rot="20173618">
            <a:off x="5072184" y="2552357"/>
            <a:ext cx="746486" cy="376856"/>
          </a:xfrm>
          <a:prstGeom prst="rect">
            <a:avLst/>
          </a:prstGeom>
          <a:solidFill>
            <a:srgbClr val="C1896D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20100000"/>
              </a:camera>
              <a:lightRig rig="threePt" dir="t"/>
            </a:scene3d>
          </a:bodyPr>
          <a:lstStyle/>
          <a:p>
            <a:pPr algn="ctr"/>
            <a:r>
              <a:rPr lang="en-US" sz="700" b="1" dirty="0"/>
              <a:t>Drying Beds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004CDFF-4543-4600-A771-EA6930AB954B}"/>
              </a:ext>
            </a:extLst>
          </p:cNvPr>
          <p:cNvSpPr/>
          <p:nvPr/>
        </p:nvSpPr>
        <p:spPr>
          <a:xfrm>
            <a:off x="8897003" y="5267325"/>
            <a:ext cx="258766" cy="308327"/>
          </a:xfrm>
          <a:prstGeom prst="ellipse">
            <a:avLst/>
          </a:prstGeom>
          <a:solidFill>
            <a:srgbClr val="0070C0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b="1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C545A72-9432-4078-819F-FD3CE4510529}"/>
              </a:ext>
            </a:extLst>
          </p:cNvPr>
          <p:cNvSpPr/>
          <p:nvPr/>
        </p:nvSpPr>
        <p:spPr>
          <a:xfrm>
            <a:off x="6637642" y="4079874"/>
            <a:ext cx="557561" cy="504035"/>
          </a:xfrm>
          <a:custGeom>
            <a:avLst/>
            <a:gdLst>
              <a:gd name="connsiteX0" fmla="*/ 0 w 557561"/>
              <a:gd name="connsiteY0" fmla="*/ 338997 h 504035"/>
              <a:gd name="connsiteX1" fmla="*/ 120433 w 557561"/>
              <a:gd name="connsiteY1" fmla="*/ 459431 h 504035"/>
              <a:gd name="connsiteX2" fmla="*/ 151657 w 557561"/>
              <a:gd name="connsiteY2" fmla="*/ 459431 h 504035"/>
              <a:gd name="connsiteX3" fmla="*/ 173959 w 557561"/>
              <a:gd name="connsiteY3" fmla="*/ 459431 h 504035"/>
              <a:gd name="connsiteX4" fmla="*/ 200722 w 557561"/>
              <a:gd name="connsiteY4" fmla="*/ 463891 h 504035"/>
              <a:gd name="connsiteX5" fmla="*/ 231945 w 557561"/>
              <a:gd name="connsiteY5" fmla="*/ 468352 h 504035"/>
              <a:gd name="connsiteX6" fmla="*/ 231945 w 557561"/>
              <a:gd name="connsiteY6" fmla="*/ 468352 h 504035"/>
              <a:gd name="connsiteX7" fmla="*/ 285471 w 557561"/>
              <a:gd name="connsiteY7" fmla="*/ 481733 h 504035"/>
              <a:gd name="connsiteX8" fmla="*/ 312234 w 557561"/>
              <a:gd name="connsiteY8" fmla="*/ 490654 h 504035"/>
              <a:gd name="connsiteX9" fmla="*/ 343457 w 557561"/>
              <a:gd name="connsiteY9" fmla="*/ 504035 h 504035"/>
              <a:gd name="connsiteX10" fmla="*/ 557561 w 557561"/>
              <a:gd name="connsiteY10" fmla="*/ 285472 h 504035"/>
              <a:gd name="connsiteX11" fmla="*/ 557561 w 557561"/>
              <a:gd name="connsiteY11" fmla="*/ 245327 h 504035"/>
              <a:gd name="connsiteX12" fmla="*/ 557561 w 557561"/>
              <a:gd name="connsiteY12" fmla="*/ 196262 h 504035"/>
              <a:gd name="connsiteX13" fmla="*/ 347918 w 557561"/>
              <a:gd name="connsiteY13" fmla="*/ 0 h 504035"/>
              <a:gd name="connsiteX14" fmla="*/ 0 w 557561"/>
              <a:gd name="connsiteY14" fmla="*/ 338997 h 504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7561" h="504035">
                <a:moveTo>
                  <a:pt x="0" y="338997"/>
                </a:moveTo>
                <a:lnTo>
                  <a:pt x="120433" y="459431"/>
                </a:lnTo>
                <a:lnTo>
                  <a:pt x="151657" y="459431"/>
                </a:lnTo>
                <a:lnTo>
                  <a:pt x="173959" y="459431"/>
                </a:lnTo>
                <a:lnTo>
                  <a:pt x="200722" y="463891"/>
                </a:lnTo>
                <a:lnTo>
                  <a:pt x="231945" y="468352"/>
                </a:lnTo>
                <a:lnTo>
                  <a:pt x="231945" y="468352"/>
                </a:lnTo>
                <a:lnTo>
                  <a:pt x="285471" y="481733"/>
                </a:lnTo>
                <a:lnTo>
                  <a:pt x="312234" y="490654"/>
                </a:lnTo>
                <a:lnTo>
                  <a:pt x="343457" y="504035"/>
                </a:lnTo>
                <a:lnTo>
                  <a:pt x="557561" y="285472"/>
                </a:lnTo>
                <a:lnTo>
                  <a:pt x="557561" y="245327"/>
                </a:lnTo>
                <a:lnTo>
                  <a:pt x="557561" y="196262"/>
                </a:lnTo>
                <a:lnTo>
                  <a:pt x="347918" y="0"/>
                </a:lnTo>
                <a:lnTo>
                  <a:pt x="0" y="338997"/>
                </a:lnTo>
                <a:close/>
              </a:path>
            </a:pathLst>
          </a:cu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/>
              <a:t>RAS/WAS Pump Station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B5FB5B6-C86D-4116-94DC-F3035E869CBC}"/>
              </a:ext>
            </a:extLst>
          </p:cNvPr>
          <p:cNvSpPr/>
          <p:nvPr/>
        </p:nvSpPr>
        <p:spPr>
          <a:xfrm>
            <a:off x="9552423" y="4715950"/>
            <a:ext cx="548640" cy="347918"/>
          </a:xfrm>
          <a:custGeom>
            <a:avLst/>
            <a:gdLst>
              <a:gd name="connsiteX0" fmla="*/ 138275 w 548640"/>
              <a:gd name="connsiteY0" fmla="*/ 0 h 347918"/>
              <a:gd name="connsiteX1" fmla="*/ 84749 w 548640"/>
              <a:gd name="connsiteY1" fmla="*/ 62447 h 347918"/>
              <a:gd name="connsiteX2" fmla="*/ 57986 w 548640"/>
              <a:gd name="connsiteY2" fmla="*/ 89210 h 347918"/>
              <a:gd name="connsiteX3" fmla="*/ 26763 w 548640"/>
              <a:gd name="connsiteY3" fmla="*/ 107052 h 347918"/>
              <a:gd name="connsiteX4" fmla="*/ 0 w 548640"/>
              <a:gd name="connsiteY4" fmla="*/ 209643 h 347918"/>
              <a:gd name="connsiteX5" fmla="*/ 517416 w 548640"/>
              <a:gd name="connsiteY5" fmla="*/ 347918 h 347918"/>
              <a:gd name="connsiteX6" fmla="*/ 548640 w 548640"/>
              <a:gd name="connsiteY6" fmla="*/ 236406 h 347918"/>
              <a:gd name="connsiteX7" fmla="*/ 530798 w 548640"/>
              <a:gd name="connsiteY7" fmla="*/ 209643 h 347918"/>
              <a:gd name="connsiteX8" fmla="*/ 508496 w 548640"/>
              <a:gd name="connsiteY8" fmla="*/ 160578 h 347918"/>
              <a:gd name="connsiteX9" fmla="*/ 495114 w 548640"/>
              <a:gd name="connsiteY9" fmla="*/ 124894 h 347918"/>
              <a:gd name="connsiteX10" fmla="*/ 486193 w 548640"/>
              <a:gd name="connsiteY10" fmla="*/ 89210 h 347918"/>
              <a:gd name="connsiteX11" fmla="*/ 138275 w 548640"/>
              <a:gd name="connsiteY11" fmla="*/ 0 h 34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8640" h="347918">
                <a:moveTo>
                  <a:pt x="138275" y="0"/>
                </a:moveTo>
                <a:lnTo>
                  <a:pt x="84749" y="62447"/>
                </a:lnTo>
                <a:lnTo>
                  <a:pt x="57986" y="89210"/>
                </a:lnTo>
                <a:lnTo>
                  <a:pt x="26763" y="107052"/>
                </a:lnTo>
                <a:lnTo>
                  <a:pt x="0" y="209643"/>
                </a:lnTo>
                <a:lnTo>
                  <a:pt x="517416" y="347918"/>
                </a:lnTo>
                <a:lnTo>
                  <a:pt x="548640" y="236406"/>
                </a:lnTo>
                <a:lnTo>
                  <a:pt x="530798" y="209643"/>
                </a:lnTo>
                <a:lnTo>
                  <a:pt x="508496" y="160578"/>
                </a:lnTo>
                <a:lnTo>
                  <a:pt x="495114" y="124894"/>
                </a:lnTo>
                <a:lnTo>
                  <a:pt x="486193" y="89210"/>
                </a:lnTo>
                <a:lnTo>
                  <a:pt x="138275" y="0"/>
                </a:lnTo>
                <a:close/>
              </a:path>
            </a:pathLst>
          </a:custGeom>
          <a:solidFill>
            <a:srgbClr val="C1896D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/>
              <a:t>Solids Building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371365-A91B-4B88-97A8-E4EDAF179F29}"/>
              </a:ext>
            </a:extLst>
          </p:cNvPr>
          <p:cNvSpPr txBox="1"/>
          <p:nvPr/>
        </p:nvSpPr>
        <p:spPr>
          <a:xfrm>
            <a:off x="4071737" y="1697771"/>
            <a:ext cx="54903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Primary Sludge PS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51041C-E875-4B38-96C1-6D1586EDD8A7}"/>
              </a:ext>
            </a:extLst>
          </p:cNvPr>
          <p:cNvSpPr txBox="1"/>
          <p:nvPr/>
        </p:nvSpPr>
        <p:spPr>
          <a:xfrm>
            <a:off x="3661883" y="4236226"/>
            <a:ext cx="5703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Primary Flow Split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7B3F0A-BDD1-40AB-9D76-B16927910F3B}"/>
              </a:ext>
            </a:extLst>
          </p:cNvPr>
          <p:cNvSpPr txBox="1"/>
          <p:nvPr/>
        </p:nvSpPr>
        <p:spPr>
          <a:xfrm>
            <a:off x="8273342" y="6162645"/>
            <a:ext cx="499393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IPS/DPS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7E2FF61-BE15-4AB5-A5B0-96F787A3B154}"/>
              </a:ext>
            </a:extLst>
          </p:cNvPr>
          <p:cNvSpPr/>
          <p:nvPr/>
        </p:nvSpPr>
        <p:spPr>
          <a:xfrm>
            <a:off x="8817801" y="4837418"/>
            <a:ext cx="158403" cy="173960"/>
          </a:xfrm>
          <a:prstGeom prst="ellipse">
            <a:avLst/>
          </a:prstGeom>
          <a:solidFill>
            <a:srgbClr val="0070C0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9163E68-2A51-47DE-B23A-FDE140AABA46}"/>
              </a:ext>
            </a:extLst>
          </p:cNvPr>
          <p:cNvSpPr txBox="1"/>
          <p:nvPr/>
        </p:nvSpPr>
        <p:spPr>
          <a:xfrm>
            <a:off x="7665072" y="6060204"/>
            <a:ext cx="4147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S. Elec Room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FEE4638-99B9-48DD-848C-05E9D00940A8}"/>
              </a:ext>
            </a:extLst>
          </p:cNvPr>
          <p:cNvSpPr txBox="1"/>
          <p:nvPr/>
        </p:nvSpPr>
        <p:spPr>
          <a:xfrm>
            <a:off x="5842667" y="1841865"/>
            <a:ext cx="49279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N. Elec Room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03CF635-5ED3-4DD9-B5E7-4CA0893A7ECB}"/>
              </a:ext>
            </a:extLst>
          </p:cNvPr>
          <p:cNvCxnSpPr>
            <a:cxnSpLocks/>
            <a:stCxn id="20" idx="2"/>
            <a:endCxn id="6" idx="0"/>
          </p:cNvCxnSpPr>
          <p:nvPr/>
        </p:nvCxnSpPr>
        <p:spPr>
          <a:xfrm>
            <a:off x="4346257" y="2005548"/>
            <a:ext cx="613286" cy="1314675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F639B545-A00E-49C3-BCFE-74C024015E42}"/>
              </a:ext>
            </a:extLst>
          </p:cNvPr>
          <p:cNvCxnSpPr>
            <a:cxnSpLocks/>
            <a:stCxn id="22" idx="3"/>
            <a:endCxn id="4" idx="1"/>
          </p:cNvCxnSpPr>
          <p:nvPr/>
        </p:nvCxnSpPr>
        <p:spPr>
          <a:xfrm flipV="1">
            <a:off x="4232195" y="4264907"/>
            <a:ext cx="388581" cy="125208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894E641-9E0B-451E-8BE0-CC299F4BCF12}"/>
              </a:ext>
            </a:extLst>
          </p:cNvPr>
          <p:cNvCxnSpPr>
            <a:cxnSpLocks/>
            <a:stCxn id="64" idx="2"/>
            <a:endCxn id="5" idx="3"/>
          </p:cNvCxnSpPr>
          <p:nvPr/>
        </p:nvCxnSpPr>
        <p:spPr>
          <a:xfrm flipH="1">
            <a:off x="5696693" y="2149642"/>
            <a:ext cx="392371" cy="1018111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64A977FC-3377-458E-94F2-56F58EBE6C02}"/>
              </a:ext>
            </a:extLst>
          </p:cNvPr>
          <p:cNvCxnSpPr>
            <a:stCxn id="58" idx="0"/>
            <a:endCxn id="29" idx="2"/>
          </p:cNvCxnSpPr>
          <p:nvPr/>
        </p:nvCxnSpPr>
        <p:spPr>
          <a:xfrm flipV="1">
            <a:off x="7872459" y="5158364"/>
            <a:ext cx="35852" cy="901840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8564165E-88C9-4FC5-BE89-DB54B0B498B6}"/>
              </a:ext>
            </a:extLst>
          </p:cNvPr>
          <p:cNvCxnSpPr>
            <a:cxnSpLocks/>
            <a:stCxn id="23" idx="0"/>
            <a:endCxn id="24" idx="3"/>
          </p:cNvCxnSpPr>
          <p:nvPr/>
        </p:nvCxnSpPr>
        <p:spPr>
          <a:xfrm flipV="1">
            <a:off x="8523039" y="4985902"/>
            <a:ext cx="317960" cy="1176743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7B2EF17A-613F-41E0-9518-C65FA0689B03}"/>
              </a:ext>
            </a:extLst>
          </p:cNvPr>
          <p:cNvCxnSpPr>
            <a:cxnSpLocks/>
            <a:stCxn id="23" idx="0"/>
            <a:endCxn id="13" idx="3"/>
          </p:cNvCxnSpPr>
          <p:nvPr/>
        </p:nvCxnSpPr>
        <p:spPr>
          <a:xfrm flipV="1">
            <a:off x="8523039" y="5530499"/>
            <a:ext cx="411859" cy="632146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3EB54C3-265D-43BC-8C00-A9C2B4FD473A}"/>
              </a:ext>
            </a:extLst>
          </p:cNvPr>
          <p:cNvSpPr/>
          <p:nvPr/>
        </p:nvSpPr>
        <p:spPr>
          <a:xfrm rot="18987096">
            <a:off x="6208668" y="3134821"/>
            <a:ext cx="192551" cy="541522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>
                <a:rot lat="0" lon="0" rev="19200000"/>
              </a:camera>
              <a:lightRig rig="threePt" dir="t"/>
            </a:scene3d>
          </a:bodyPr>
          <a:lstStyle/>
          <a:p>
            <a:pPr algn="ctr"/>
            <a:endParaRPr lang="en-US" sz="7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62BEA8-A397-4285-9A54-4C3E2E010ECC}"/>
              </a:ext>
            </a:extLst>
          </p:cNvPr>
          <p:cNvSpPr/>
          <p:nvPr/>
        </p:nvSpPr>
        <p:spPr>
          <a:xfrm rot="18987096">
            <a:off x="5259080" y="3828009"/>
            <a:ext cx="271069" cy="873796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>
                <a:rot lat="0" lon="0" rev="19200000"/>
              </a:camera>
              <a:lightRig rig="threePt" dir="t"/>
            </a:scene3d>
          </a:bodyPr>
          <a:lstStyle/>
          <a:p>
            <a:pPr algn="ctr"/>
            <a:endParaRPr lang="en-US" sz="700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89F7024-151A-4E01-BE0D-030A74F2B7D9}"/>
              </a:ext>
            </a:extLst>
          </p:cNvPr>
          <p:cNvSpPr txBox="1"/>
          <p:nvPr/>
        </p:nvSpPr>
        <p:spPr>
          <a:xfrm>
            <a:off x="7231833" y="1855581"/>
            <a:ext cx="55756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ML Flow Split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62AE2D3-4C0F-4239-A39E-2B6145972449}"/>
              </a:ext>
            </a:extLst>
          </p:cNvPr>
          <p:cNvCxnSpPr>
            <a:cxnSpLocks/>
            <a:stCxn id="43" idx="2"/>
            <a:endCxn id="12" idx="3"/>
          </p:cNvCxnSpPr>
          <p:nvPr/>
        </p:nvCxnSpPr>
        <p:spPr>
          <a:xfrm flipH="1">
            <a:off x="6374723" y="2163358"/>
            <a:ext cx="1135890" cy="1175893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78FA0F7A-DFB0-4E37-B83F-CD5DCB23A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09" y="1607944"/>
            <a:ext cx="3546877" cy="3200410"/>
          </a:xfrm>
          <a:solidFill>
            <a:schemeClr val="bg1">
              <a:alpha val="76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sz="1800" dirty="0"/>
              <a:t>Additional channel for additional influent screen in Headworks</a:t>
            </a:r>
          </a:p>
          <a:p>
            <a:r>
              <a:rPr lang="en-US" sz="1800" dirty="0"/>
              <a:t>Provide piping for future Primary Clarifier if needed</a:t>
            </a:r>
          </a:p>
          <a:p>
            <a:r>
              <a:rPr lang="en-US" sz="1800" dirty="0"/>
              <a:t>Providing for future Aeration Basin Capacity expansion</a:t>
            </a:r>
          </a:p>
          <a:p>
            <a:r>
              <a:rPr lang="en-US" sz="1800" dirty="0"/>
              <a:t>Provide for future filter capacity expansion</a:t>
            </a:r>
          </a:p>
          <a:p>
            <a:r>
              <a:rPr lang="en-US" sz="1800" dirty="0"/>
              <a:t>Provide additional office space in Admin Building</a:t>
            </a:r>
          </a:p>
        </p:txBody>
      </p:sp>
    </p:spTree>
    <p:extLst>
      <p:ext uri="{BB962C8B-B14F-4D97-AF65-F5344CB8AC3E}">
        <p14:creationId xmlns:p14="http://schemas.microsoft.com/office/powerpoint/2010/main" val="3246711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D281A-211C-4654-A31B-602514C95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356"/>
            <a:ext cx="10515600" cy="140326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eorgia" panose="02040502050405020303" pitchFamily="18" charset="0"/>
              </a:rPr>
              <a:t>Long Term O&amp;M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1993A-31E9-411F-871C-FBD837FF0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275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0B486B"/>
                </a:solidFill>
              </a:rPr>
              <a:t>“…make decisions that do </a:t>
            </a:r>
            <a:r>
              <a:rPr lang="en-US" b="1" u="sng" dirty="0">
                <a:solidFill>
                  <a:srgbClr val="0B486B"/>
                </a:solidFill>
              </a:rPr>
              <a:t>the most good, for the most people, for the longest period of time</a:t>
            </a:r>
            <a:r>
              <a:rPr lang="en-US" b="1" dirty="0">
                <a:solidFill>
                  <a:srgbClr val="0B486B"/>
                </a:solidFill>
              </a:rPr>
              <a:t>”</a:t>
            </a:r>
            <a:r>
              <a:rPr lang="en-US" sz="2000" i="1" dirty="0">
                <a:solidFill>
                  <a:srgbClr val="0B486B"/>
                </a:solidFill>
              </a:rPr>
              <a:t>(2017-18 City Council Goals)</a:t>
            </a:r>
          </a:p>
          <a:p>
            <a:endParaRPr lang="en-US" dirty="0"/>
          </a:p>
          <a:p>
            <a:pPr lvl="1"/>
            <a:r>
              <a:rPr lang="en-US" dirty="0"/>
              <a:t>“3R” Approach brings aging facility back to life for 40-50 years</a:t>
            </a:r>
          </a:p>
          <a:p>
            <a:pPr lvl="1"/>
            <a:r>
              <a:rPr lang="en-US" dirty="0"/>
              <a:t>Full plant automation reduces staffing requirements and cost</a:t>
            </a:r>
          </a:p>
          <a:p>
            <a:pPr lvl="1"/>
            <a:r>
              <a:rPr lang="en-US" dirty="0"/>
              <a:t>Upgrades provide for cost-effective expansion in future to address unforeseen challenges (e.g. NPDES Permit, Industrial Growth, etc.)</a:t>
            </a:r>
          </a:p>
          <a:p>
            <a:pPr lvl="1"/>
            <a:r>
              <a:rPr lang="en-US" dirty="0"/>
              <a:t>High quality compost eliminates $130k/year in landfill costs and provides a valuable end product for use by the City and residents</a:t>
            </a:r>
          </a:p>
        </p:txBody>
      </p:sp>
    </p:spTree>
    <p:extLst>
      <p:ext uri="{BB962C8B-B14F-4D97-AF65-F5344CB8AC3E}">
        <p14:creationId xmlns:p14="http://schemas.microsoft.com/office/powerpoint/2010/main" val="2498883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0684212-5CFF-4217-8CEE-3F6D7DDCA6BE}"/>
              </a:ext>
            </a:extLst>
          </p:cNvPr>
          <p:cNvCxnSpPr>
            <a:cxnSpLocks/>
          </p:cNvCxnSpPr>
          <p:nvPr/>
        </p:nvCxnSpPr>
        <p:spPr>
          <a:xfrm>
            <a:off x="1249477" y="3689397"/>
            <a:ext cx="9911367" cy="28158"/>
          </a:xfrm>
          <a:prstGeom prst="straightConnector1">
            <a:avLst/>
          </a:prstGeom>
          <a:ln w="889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A82DF72-3F33-4DBC-85E8-40997A741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258"/>
            <a:ext cx="10515600" cy="107178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eorgia" panose="02040502050405020303" pitchFamily="18" charset="0"/>
              </a:rPr>
              <a:t>Agenda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7DBEEAA-BFD8-4569-A98C-39B3A3D8717A}"/>
              </a:ext>
            </a:extLst>
          </p:cNvPr>
          <p:cNvSpPr/>
          <p:nvPr/>
        </p:nvSpPr>
        <p:spPr>
          <a:xfrm>
            <a:off x="997331" y="2931046"/>
            <a:ext cx="1335265" cy="1439836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847B0D-ABDE-4A53-89A1-6F3385BCEA8B}"/>
              </a:ext>
            </a:extLst>
          </p:cNvPr>
          <p:cNvSpPr/>
          <p:nvPr/>
        </p:nvSpPr>
        <p:spPr>
          <a:xfrm>
            <a:off x="1099308" y="4654569"/>
            <a:ext cx="1441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Introductions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770EA-8F3F-4B9F-ADB9-4BF73D1888BC}"/>
              </a:ext>
            </a:extLst>
          </p:cNvPr>
          <p:cNvSpPr/>
          <p:nvPr/>
        </p:nvSpPr>
        <p:spPr>
          <a:xfrm>
            <a:off x="2614709" y="4672692"/>
            <a:ext cx="16988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Project History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B5B172-2853-4AD2-AA6C-9847EF400859}"/>
              </a:ext>
            </a:extLst>
          </p:cNvPr>
          <p:cNvSpPr/>
          <p:nvPr/>
        </p:nvSpPr>
        <p:spPr>
          <a:xfrm>
            <a:off x="4409970" y="4690872"/>
            <a:ext cx="2137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60% Design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Update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37381D-2237-4CF6-A6A3-BC98ADA20FB1}"/>
              </a:ext>
            </a:extLst>
          </p:cNvPr>
          <p:cNvSpPr/>
          <p:nvPr/>
        </p:nvSpPr>
        <p:spPr>
          <a:xfrm>
            <a:off x="6337428" y="4672692"/>
            <a:ext cx="2098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Schedule and Next Steps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74F0E20-A181-421B-AFE2-E1A02BB53B76}"/>
              </a:ext>
            </a:extLst>
          </p:cNvPr>
          <p:cNvSpPr/>
          <p:nvPr/>
        </p:nvSpPr>
        <p:spPr>
          <a:xfrm>
            <a:off x="2911086" y="3001431"/>
            <a:ext cx="1335265" cy="143983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4A508B0-2D0F-40F8-9EA7-6472F5F6A518}"/>
              </a:ext>
            </a:extLst>
          </p:cNvPr>
          <p:cNvSpPr/>
          <p:nvPr/>
        </p:nvSpPr>
        <p:spPr>
          <a:xfrm>
            <a:off x="4824841" y="3001431"/>
            <a:ext cx="1335265" cy="14398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363454B-FE42-4257-82B4-267FA4EC76B0}"/>
              </a:ext>
            </a:extLst>
          </p:cNvPr>
          <p:cNvSpPr/>
          <p:nvPr/>
        </p:nvSpPr>
        <p:spPr>
          <a:xfrm>
            <a:off x="6738596" y="3017407"/>
            <a:ext cx="1335265" cy="143983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A581872-2A3B-43FC-9AB9-765575A0E89D}"/>
              </a:ext>
            </a:extLst>
          </p:cNvPr>
          <p:cNvSpPr/>
          <p:nvPr/>
        </p:nvSpPr>
        <p:spPr>
          <a:xfrm>
            <a:off x="8652351" y="3017407"/>
            <a:ext cx="1335265" cy="143983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F5B551-A923-4CC3-81E1-18210B14DA9F}"/>
              </a:ext>
            </a:extLst>
          </p:cNvPr>
          <p:cNvSpPr/>
          <p:nvPr/>
        </p:nvSpPr>
        <p:spPr>
          <a:xfrm>
            <a:off x="8436405" y="4674795"/>
            <a:ext cx="1767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7229973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6E229-8905-4E79-AA6C-D8DD4A19D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8745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eorgia" panose="02040502050405020303" pitchFamily="18" charset="0"/>
              </a:rPr>
              <a:t>Project Funding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8B95E-166C-470A-962E-84A453519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/>
              <a:t>City Funds. </a:t>
            </a:r>
            <a:r>
              <a:rPr lang="en-US" dirty="0"/>
              <a:t>With WW rate increase, the City is building considerable reserves to support the project.</a:t>
            </a:r>
          </a:p>
          <a:p>
            <a:pPr lvl="1"/>
            <a:r>
              <a:rPr lang="en-US" dirty="0"/>
              <a:t>Currently projecting ~$7M in local funds contribution</a:t>
            </a:r>
          </a:p>
          <a:p>
            <a:r>
              <a:rPr lang="en-US" b="1" dirty="0"/>
              <a:t>Earmark Funding. </a:t>
            </a:r>
            <a:r>
              <a:rPr lang="en-US" dirty="0"/>
              <a:t>City is currently utilizing a $2M earmark from the Oregon State Legislature. Another $</a:t>
            </a:r>
            <a:r>
              <a:rPr lang="en-US" dirty="0" err="1"/>
              <a:t>7M</a:t>
            </a:r>
            <a:r>
              <a:rPr lang="en-US" dirty="0"/>
              <a:t> earmark was approved with Senate Bill 5723 a few weeks ago. </a:t>
            </a:r>
          </a:p>
          <a:p>
            <a:r>
              <a:rPr lang="en-US" b="1" dirty="0"/>
              <a:t>USDA Grant Discussions. </a:t>
            </a:r>
            <a:r>
              <a:rPr lang="en-US" dirty="0"/>
              <a:t>Discussions with USDA indicate a grant of up to 25% of the unfunded balance may be available.</a:t>
            </a:r>
          </a:p>
          <a:p>
            <a:r>
              <a:rPr lang="en-US" b="1" dirty="0"/>
              <a:t>ETO Incentives. </a:t>
            </a:r>
            <a:r>
              <a:rPr lang="en-US" dirty="0"/>
              <a:t>Currently working with the Energy Trust of Oregon to identify energy efficiency incentives for the project. $</a:t>
            </a:r>
            <a:r>
              <a:rPr lang="en-US" dirty="0" err="1"/>
              <a:t>330k</a:t>
            </a:r>
            <a:r>
              <a:rPr lang="en-US" dirty="0"/>
              <a:t> incentives for Primary Treatment and Aeration Basin blowers in final stages of approval.</a:t>
            </a:r>
          </a:p>
          <a:p>
            <a:r>
              <a:rPr lang="en-US" b="1" dirty="0"/>
              <a:t>Loans. </a:t>
            </a:r>
            <a:r>
              <a:rPr lang="en-US" dirty="0"/>
              <a:t>Discussing interim loan funding using </a:t>
            </a:r>
            <a:r>
              <a:rPr lang="en-US" dirty="0" err="1"/>
              <a:t>DEQ’s</a:t>
            </a:r>
            <a:r>
              <a:rPr lang="en-US" dirty="0"/>
              <a:t> State Revolving Fund.</a:t>
            </a:r>
          </a:p>
        </p:txBody>
      </p:sp>
    </p:spTree>
    <p:extLst>
      <p:ext uri="{BB962C8B-B14F-4D97-AF65-F5344CB8AC3E}">
        <p14:creationId xmlns:p14="http://schemas.microsoft.com/office/powerpoint/2010/main" val="23469766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D3ECD-9D2C-46CD-86BE-730450FFB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Schedule and 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11E0B-037C-499C-BFEB-3D15B6F238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Sweet Home WWTP</a:t>
            </a:r>
          </a:p>
        </p:txBody>
      </p:sp>
    </p:spTree>
    <p:extLst>
      <p:ext uri="{BB962C8B-B14F-4D97-AF65-F5344CB8AC3E}">
        <p14:creationId xmlns:p14="http://schemas.microsoft.com/office/powerpoint/2010/main" val="42294658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2DF72-3F33-4DBC-85E8-40997A741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325" y="414255"/>
            <a:ext cx="10515600" cy="1148215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eorgia" panose="02040502050405020303" pitchFamily="18" charset="0"/>
              </a:rPr>
              <a:t>Overall Project Schedule</a:t>
            </a:r>
          </a:p>
        </p:txBody>
      </p:sp>
      <p:pic>
        <p:nvPicPr>
          <p:cNvPr id="9" name="Picture 8" descr="A picture containing clock, mounted, screen, monitor&#10;&#10;Description automatically generated">
            <a:extLst>
              <a:ext uri="{FF2B5EF4-FFF2-40B4-BE49-F238E27FC236}">
                <a16:creationId xmlns:a16="http://schemas.microsoft.com/office/drawing/2014/main" id="{4D2936D8-24E7-4750-9958-A6DA96A79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81" y="2478022"/>
            <a:ext cx="11510119" cy="252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74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1287-FC92-40B5-9421-AF70F2809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25" y="179932"/>
            <a:ext cx="10515600" cy="1391416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eorgia" panose="02040502050405020303" pitchFamily="18" charset="0"/>
              </a:rPr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03731-F90C-43B5-9E1E-D4E702A38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9846"/>
            <a:ext cx="11039475" cy="4034204"/>
          </a:xfrm>
        </p:spPr>
        <p:txBody>
          <a:bodyPr>
            <a:normAutofit/>
          </a:bodyPr>
          <a:lstStyle/>
          <a:p>
            <a:r>
              <a:rPr lang="en-US" dirty="0" err="1"/>
              <a:t>VE</a:t>
            </a:r>
            <a:r>
              <a:rPr lang="en-US" dirty="0"/>
              <a:t> Study</a:t>
            </a:r>
          </a:p>
          <a:p>
            <a:r>
              <a:rPr lang="en-US" dirty="0"/>
              <a:t>Proceed with 90% Design Development  </a:t>
            </a:r>
          </a:p>
          <a:p>
            <a:r>
              <a:rPr lang="en-US" dirty="0"/>
              <a:t>Continue coordination with Oregon DEQ on NPDES Permit</a:t>
            </a:r>
          </a:p>
          <a:p>
            <a:pPr lvl="1"/>
            <a:r>
              <a:rPr lang="en-US" dirty="0"/>
              <a:t>Anti-degradation Evaluation for Mass Load Increase</a:t>
            </a:r>
          </a:p>
          <a:p>
            <a:pPr lvl="1"/>
            <a:r>
              <a:rPr lang="en-US" dirty="0"/>
              <a:t>NPDES Permit Renewal </a:t>
            </a:r>
          </a:p>
          <a:p>
            <a:r>
              <a:rPr lang="en-US" dirty="0"/>
              <a:t>Continue work on project funding (USDA, DEQ, Business Oregon)</a:t>
            </a:r>
          </a:p>
        </p:txBody>
      </p:sp>
    </p:spTree>
    <p:extLst>
      <p:ext uri="{BB962C8B-B14F-4D97-AF65-F5344CB8AC3E}">
        <p14:creationId xmlns:p14="http://schemas.microsoft.com/office/powerpoint/2010/main" val="33405796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7">
            <a:extLst>
              <a:ext uri="{FF2B5EF4-FFF2-40B4-BE49-F238E27FC236}">
                <a16:creationId xmlns:a16="http://schemas.microsoft.com/office/drawing/2014/main" id="{F4A634A1-927F-4EDF-9691-BAA989B6FB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  <p:pic>
        <p:nvPicPr>
          <p:cNvPr id="11" name="Graphic 5">
            <a:extLst>
              <a:ext uri="{FF2B5EF4-FFF2-40B4-BE49-F238E27FC236}">
                <a16:creationId xmlns:a16="http://schemas.microsoft.com/office/drawing/2014/main" id="{6125CA9C-619E-4859-B3B1-FD12DC948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2743201"/>
            <a:ext cx="1371600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217A16-678D-4B0E-B270-3258BA36D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67" y="2187743"/>
            <a:ext cx="5293449" cy="24825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910255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F9DCC8-F621-4783-9FE7-6E6FCAD60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Introductions</a:t>
            </a:r>
          </a:p>
        </p:txBody>
      </p:sp>
    </p:spTree>
    <p:extLst>
      <p:ext uri="{BB962C8B-B14F-4D97-AF65-F5344CB8AC3E}">
        <p14:creationId xmlns:p14="http://schemas.microsoft.com/office/powerpoint/2010/main" val="1497846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9A542049-BFCB-437B-AACB-444513FF5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3253" y="4396389"/>
            <a:ext cx="1222272" cy="137505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A46F288-37B9-4A02-97BE-CA5EFC3E7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230" y="4396389"/>
            <a:ext cx="1222272" cy="1375056"/>
          </a:xfrm>
          <a:prstGeom prst="rect">
            <a:avLst/>
          </a:prstGeom>
        </p:spPr>
      </p:pic>
      <p:pic>
        <p:nvPicPr>
          <p:cNvPr id="10" name="Picture 9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C20775BF-06B9-41E1-97B9-B93F03288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4392" y="1803220"/>
            <a:ext cx="1549908" cy="1743646"/>
          </a:xfrm>
          <a:prstGeom prst="rect">
            <a:avLst/>
          </a:prstGeom>
        </p:spPr>
      </p:pic>
      <p:pic>
        <p:nvPicPr>
          <p:cNvPr id="12" name="Picture 11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42CC1983-BE3B-4CD7-819F-0B8754915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8557" y="1801461"/>
            <a:ext cx="1549908" cy="1743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7BB559-47FA-4E0E-8941-62CA036D4A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59" b="32496"/>
          <a:stretch/>
        </p:blipFill>
        <p:spPr>
          <a:xfrm>
            <a:off x="604479" y="1725831"/>
            <a:ext cx="2289816" cy="18210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977F54-635A-4C00-8B4D-8DAF23ADAA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236" b="22264"/>
          <a:stretch/>
        </p:blipFill>
        <p:spPr>
          <a:xfrm>
            <a:off x="1833529" y="4205633"/>
            <a:ext cx="1993856" cy="18210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0819E2-3CD8-4FB7-AE50-316F391F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8275"/>
            <a:ext cx="10515600" cy="1082675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eorgia" panose="02040502050405020303" pitchFamily="18" charset="0"/>
              </a:rPr>
              <a:t>Team Introductions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1912F1-634B-415F-8FBD-D8DD666764F1}"/>
              </a:ext>
            </a:extLst>
          </p:cNvPr>
          <p:cNvSpPr txBox="1"/>
          <p:nvPr/>
        </p:nvSpPr>
        <p:spPr>
          <a:xfrm>
            <a:off x="5845114" y="3617334"/>
            <a:ext cx="208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Tom Perry, PE</a:t>
            </a:r>
          </a:p>
          <a:p>
            <a:pPr algn="ctr"/>
            <a:r>
              <a:rPr lang="en-US" sz="1600" dirty="0">
                <a:solidFill>
                  <a:schemeClr val="accent1"/>
                </a:solidFill>
              </a:rPr>
              <a:t>Principal-in-Charge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88908CA-C09F-4C0E-AEF7-451D78034F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347" t="-1486" r="37219" b="71153"/>
          <a:stretch/>
        </p:blipFill>
        <p:spPr>
          <a:xfrm>
            <a:off x="7851049" y="1169504"/>
            <a:ext cx="1954476" cy="237560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B450705-3716-4674-BE9B-D692506CD21C}"/>
              </a:ext>
            </a:extLst>
          </p:cNvPr>
          <p:cNvSpPr txBox="1"/>
          <p:nvPr/>
        </p:nvSpPr>
        <p:spPr>
          <a:xfrm>
            <a:off x="7928068" y="3612559"/>
            <a:ext cx="17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B486B"/>
                </a:solidFill>
              </a:rPr>
              <a:t>Austin Rambin, PE</a:t>
            </a:r>
          </a:p>
          <a:p>
            <a:pPr algn="ctr"/>
            <a:r>
              <a:rPr lang="en-US" sz="1600" dirty="0">
                <a:solidFill>
                  <a:srgbClr val="0B486B"/>
                </a:solidFill>
              </a:rPr>
              <a:t>Project Manager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D5BA45A-6851-4954-9295-2B19E27AA106}"/>
              </a:ext>
            </a:extLst>
          </p:cNvPr>
          <p:cNvCxnSpPr>
            <a:cxnSpLocks/>
          </p:cNvCxnSpPr>
          <p:nvPr/>
        </p:nvCxnSpPr>
        <p:spPr>
          <a:xfrm>
            <a:off x="699701" y="3546865"/>
            <a:ext cx="10913179" cy="1"/>
          </a:xfrm>
          <a:prstGeom prst="line">
            <a:avLst/>
          </a:prstGeom>
          <a:ln w="38100">
            <a:solidFill>
              <a:srgbClr val="0B48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82C49FC-A53C-4E05-9D9C-05C1EF3F6F10}"/>
              </a:ext>
            </a:extLst>
          </p:cNvPr>
          <p:cNvCxnSpPr>
            <a:cxnSpLocks/>
          </p:cNvCxnSpPr>
          <p:nvPr/>
        </p:nvCxnSpPr>
        <p:spPr>
          <a:xfrm>
            <a:off x="7809711" y="3720858"/>
            <a:ext cx="0" cy="453006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4CCC01B-E291-47C1-B662-99A2983E581A}"/>
              </a:ext>
            </a:extLst>
          </p:cNvPr>
          <p:cNvSpPr txBox="1"/>
          <p:nvPr/>
        </p:nvSpPr>
        <p:spPr>
          <a:xfrm>
            <a:off x="8482060" y="5874650"/>
            <a:ext cx="1323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</a:rPr>
              <a:t>Jessica Cawley, PE</a:t>
            </a:r>
          </a:p>
          <a:p>
            <a:pPr algn="ctr"/>
            <a:r>
              <a:rPr lang="en-US" sz="1200" dirty="0">
                <a:solidFill>
                  <a:schemeClr val="accent1"/>
                </a:solidFill>
              </a:rPr>
              <a:t>Staff Engineer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EDC3FC-9933-4E7E-BF3F-2E56DD8710A6}"/>
              </a:ext>
            </a:extLst>
          </p:cNvPr>
          <p:cNvSpPr txBox="1"/>
          <p:nvPr/>
        </p:nvSpPr>
        <p:spPr>
          <a:xfrm>
            <a:off x="6995895" y="5874650"/>
            <a:ext cx="1263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B486B"/>
                </a:solidFill>
              </a:rPr>
              <a:t>Patrick Davis, </a:t>
            </a:r>
            <a:r>
              <a:rPr lang="en-US" sz="1200" dirty="0" err="1">
                <a:solidFill>
                  <a:srgbClr val="0B486B"/>
                </a:solidFill>
              </a:rPr>
              <a:t>EIT</a:t>
            </a:r>
            <a:endParaRPr lang="en-US" sz="1200" dirty="0">
              <a:solidFill>
                <a:srgbClr val="0B486B"/>
              </a:solidFill>
            </a:endParaRPr>
          </a:p>
          <a:p>
            <a:pPr algn="ctr"/>
            <a:r>
              <a:rPr lang="en-US" sz="1200" dirty="0">
                <a:solidFill>
                  <a:schemeClr val="accent1"/>
                </a:solidFill>
              </a:rPr>
              <a:t>Staff Engineer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FE556C-76E9-4B7D-A524-61A58601D000}"/>
              </a:ext>
            </a:extLst>
          </p:cNvPr>
          <p:cNvCxnSpPr>
            <a:cxnSpLocks/>
          </p:cNvCxnSpPr>
          <p:nvPr/>
        </p:nvCxnSpPr>
        <p:spPr>
          <a:xfrm>
            <a:off x="9745026" y="3720858"/>
            <a:ext cx="0" cy="453006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1B36141-2F04-400A-B078-0E9CB6679FFE}"/>
              </a:ext>
            </a:extLst>
          </p:cNvPr>
          <p:cNvSpPr txBox="1"/>
          <p:nvPr/>
        </p:nvSpPr>
        <p:spPr>
          <a:xfrm>
            <a:off x="714810" y="3641181"/>
            <a:ext cx="208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Greg Springman</a:t>
            </a:r>
          </a:p>
          <a:p>
            <a:pPr algn="ctr"/>
            <a:r>
              <a:rPr lang="en-US" sz="1600" dirty="0">
                <a:solidFill>
                  <a:schemeClr val="accent1"/>
                </a:solidFill>
              </a:rPr>
              <a:t>Public Works Director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03DA5C-9E65-427A-BB54-8DDAF26927E3}"/>
              </a:ext>
            </a:extLst>
          </p:cNvPr>
          <p:cNvSpPr txBox="1"/>
          <p:nvPr/>
        </p:nvSpPr>
        <p:spPr>
          <a:xfrm>
            <a:off x="1738385" y="6105483"/>
            <a:ext cx="2144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B486B"/>
                </a:solidFill>
              </a:rPr>
              <a:t>Trish Rice</a:t>
            </a:r>
          </a:p>
          <a:p>
            <a:pPr algn="ctr"/>
            <a:r>
              <a:rPr lang="en-US" sz="1200" dirty="0">
                <a:solidFill>
                  <a:srgbClr val="0B486B"/>
                </a:solidFill>
              </a:rPr>
              <a:t>Engineering Technician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F3B62E5-2769-4374-AA89-2677D811E1A7}"/>
              </a:ext>
            </a:extLst>
          </p:cNvPr>
          <p:cNvCxnSpPr>
            <a:cxnSpLocks/>
          </p:cNvCxnSpPr>
          <p:nvPr/>
        </p:nvCxnSpPr>
        <p:spPr>
          <a:xfrm>
            <a:off x="2872532" y="3720858"/>
            <a:ext cx="0" cy="453006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1B649D6-D184-4E61-98C0-0AA47A5EF234}"/>
              </a:ext>
            </a:extLst>
          </p:cNvPr>
          <p:cNvCxnSpPr>
            <a:cxnSpLocks/>
          </p:cNvCxnSpPr>
          <p:nvPr/>
        </p:nvCxnSpPr>
        <p:spPr>
          <a:xfrm>
            <a:off x="6955230" y="5771445"/>
            <a:ext cx="4589070" cy="27651"/>
          </a:xfrm>
          <a:prstGeom prst="line">
            <a:avLst/>
          </a:prstGeom>
          <a:ln w="38100">
            <a:solidFill>
              <a:srgbClr val="0B48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CADAE45-6FD8-4DF7-866F-663048932EC4}"/>
              </a:ext>
            </a:extLst>
          </p:cNvPr>
          <p:cNvSpPr txBox="1"/>
          <p:nvPr/>
        </p:nvSpPr>
        <p:spPr>
          <a:xfrm>
            <a:off x="2994916" y="3622286"/>
            <a:ext cx="2380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Steven Haney</a:t>
            </a:r>
          </a:p>
          <a:p>
            <a:pPr algn="ctr"/>
            <a:r>
              <a:rPr lang="en-US" sz="1600" dirty="0">
                <a:solidFill>
                  <a:schemeClr val="accent1"/>
                </a:solidFill>
              </a:rPr>
              <a:t>Utility Manager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E7E8D0-93BC-4F2B-B667-00D9E57DD10D}"/>
              </a:ext>
            </a:extLst>
          </p:cNvPr>
          <p:cNvSpPr txBox="1"/>
          <p:nvPr/>
        </p:nvSpPr>
        <p:spPr>
          <a:xfrm>
            <a:off x="1758383" y="6519446"/>
            <a:ext cx="2228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07CCA"/>
                </a:solidFill>
              </a:rPr>
              <a:t>CITY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CC96CBB-2222-4C94-990D-9FA9C399EC61}"/>
              </a:ext>
            </a:extLst>
          </p:cNvPr>
          <p:cNvSpPr txBox="1"/>
          <p:nvPr/>
        </p:nvSpPr>
        <p:spPr>
          <a:xfrm>
            <a:off x="7928068" y="6497937"/>
            <a:ext cx="2228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07CCA"/>
                </a:solidFill>
              </a:rPr>
              <a:t>MURRAYSMITH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6541C29-8FC3-48F0-A6F7-CB6762290587}"/>
              </a:ext>
            </a:extLst>
          </p:cNvPr>
          <p:cNvCxnSpPr>
            <a:cxnSpLocks/>
          </p:cNvCxnSpPr>
          <p:nvPr/>
        </p:nvCxnSpPr>
        <p:spPr>
          <a:xfrm>
            <a:off x="1380611" y="6026667"/>
            <a:ext cx="3067291" cy="0"/>
          </a:xfrm>
          <a:prstGeom prst="line">
            <a:avLst/>
          </a:prstGeom>
          <a:ln w="38100">
            <a:solidFill>
              <a:srgbClr val="0B48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7E4AAC54-33AC-48B9-A23E-617A0EE1C53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936" t="11100" r="15800" b="4666"/>
          <a:stretch/>
        </p:blipFill>
        <p:spPr>
          <a:xfrm>
            <a:off x="10257557" y="4385080"/>
            <a:ext cx="1222272" cy="138636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02BCF19-5931-4545-95EB-432F9F6A2CC2}"/>
              </a:ext>
            </a:extLst>
          </p:cNvPr>
          <p:cNvSpPr txBox="1"/>
          <p:nvPr/>
        </p:nvSpPr>
        <p:spPr>
          <a:xfrm>
            <a:off x="9805525" y="3620858"/>
            <a:ext cx="1896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B486B"/>
                </a:solidFill>
              </a:rPr>
              <a:t>Miaomiao Zhang, PE</a:t>
            </a:r>
          </a:p>
          <a:p>
            <a:pPr algn="ctr"/>
            <a:r>
              <a:rPr lang="en-US" sz="1600" dirty="0">
                <a:solidFill>
                  <a:srgbClr val="0B486B"/>
                </a:solidFill>
              </a:rPr>
              <a:t>Design Manager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BC684BF-9286-4A78-A2B0-9FCB2DF9DBF8}"/>
              </a:ext>
            </a:extLst>
          </p:cNvPr>
          <p:cNvSpPr txBox="1"/>
          <p:nvPr/>
        </p:nvSpPr>
        <p:spPr>
          <a:xfrm>
            <a:off x="10156366" y="5874650"/>
            <a:ext cx="1323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B486B"/>
                </a:solidFill>
              </a:rPr>
              <a:t>Justin Moman, PE</a:t>
            </a:r>
          </a:p>
          <a:p>
            <a:pPr algn="ctr"/>
            <a:r>
              <a:rPr lang="en-US" sz="1200" dirty="0">
                <a:solidFill>
                  <a:srgbClr val="0B486B"/>
                </a:solidFill>
              </a:rPr>
              <a:t>Staff Engineer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5F2F87-B545-4DF0-B7A7-947BF9B53222}"/>
              </a:ext>
            </a:extLst>
          </p:cNvPr>
          <p:cNvCxnSpPr>
            <a:cxnSpLocks/>
          </p:cNvCxnSpPr>
          <p:nvPr/>
        </p:nvCxnSpPr>
        <p:spPr>
          <a:xfrm>
            <a:off x="8355207" y="5895003"/>
            <a:ext cx="0" cy="453006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9B18BB6-7921-49C9-B455-F1C0126C5A9C}"/>
              </a:ext>
            </a:extLst>
          </p:cNvPr>
          <p:cNvCxnSpPr>
            <a:cxnSpLocks/>
          </p:cNvCxnSpPr>
          <p:nvPr/>
        </p:nvCxnSpPr>
        <p:spPr>
          <a:xfrm>
            <a:off x="9985248" y="5903662"/>
            <a:ext cx="0" cy="453006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7EA7A8F2-3E81-4A2E-A547-817D71C17B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1220" y="1675916"/>
            <a:ext cx="1870950" cy="187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91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F9DCC8-F621-4783-9FE7-6E6FCAD60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Project History</a:t>
            </a:r>
          </a:p>
        </p:txBody>
      </p:sp>
    </p:spTree>
    <p:extLst>
      <p:ext uri="{BB962C8B-B14F-4D97-AF65-F5344CB8AC3E}">
        <p14:creationId xmlns:p14="http://schemas.microsoft.com/office/powerpoint/2010/main" val="2109665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6E2C-8556-498F-97B6-5C6FD8773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65" y="17213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eorgia" panose="02040502050405020303" pitchFamily="18" charset="0"/>
              </a:rPr>
              <a:t>Original Facilities Plan Review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82B9684-5386-4021-A810-C5116C8D3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208" y="1770992"/>
            <a:ext cx="5970877" cy="4591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68DC41-207A-4472-948E-A171DCC65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27" y="1726111"/>
            <a:ext cx="4155123" cy="468147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DE682F-49E5-4166-90BD-C9A4FAA21329}"/>
              </a:ext>
            </a:extLst>
          </p:cNvPr>
          <p:cNvCxnSpPr>
            <a:cxnSpLocks/>
          </p:cNvCxnSpPr>
          <p:nvPr/>
        </p:nvCxnSpPr>
        <p:spPr>
          <a:xfrm>
            <a:off x="6096000" y="2245002"/>
            <a:ext cx="4640875" cy="0"/>
          </a:xfrm>
          <a:prstGeom prst="line">
            <a:avLst/>
          </a:prstGeom>
          <a:ln w="349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253078-6207-4CF3-8A60-B5870F225F5E}"/>
              </a:ext>
            </a:extLst>
          </p:cNvPr>
          <p:cNvSpPr txBox="1"/>
          <p:nvPr/>
        </p:nvSpPr>
        <p:spPr>
          <a:xfrm>
            <a:off x="7075217" y="1823331"/>
            <a:ext cx="2665986" cy="369332"/>
          </a:xfrm>
          <a:prstGeom prst="rect">
            <a:avLst/>
          </a:prstGeom>
          <a:solidFill>
            <a:schemeClr val="bg1"/>
          </a:solidFill>
          <a:ln>
            <a:solidFill>
              <a:srgbClr val="0B486B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B486B"/>
                </a:solidFill>
              </a:rPr>
              <a:t>Future Rates: ~$95/month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167EA-F04A-4F0C-B80C-43413C30EE07}"/>
              </a:ext>
            </a:extLst>
          </p:cNvPr>
          <p:cNvSpPr txBox="1"/>
          <p:nvPr/>
        </p:nvSpPr>
        <p:spPr>
          <a:xfrm>
            <a:off x="756064" y="4066846"/>
            <a:ext cx="3175855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0B486B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B486B"/>
                </a:solidFill>
              </a:rPr>
              <a:t>Original Recommended Plan: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B486B"/>
                </a:solidFill>
              </a:rPr>
              <a:t>$42 Million over 30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B486B"/>
                </a:solidFill>
              </a:rPr>
              <a:t>Separate Peak Flow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B486B"/>
                </a:solidFill>
              </a:rPr>
              <a:t>Limited Rehabilitation</a:t>
            </a:r>
          </a:p>
        </p:txBody>
      </p:sp>
    </p:spTree>
    <p:extLst>
      <p:ext uri="{BB962C8B-B14F-4D97-AF65-F5344CB8AC3E}">
        <p14:creationId xmlns:p14="http://schemas.microsoft.com/office/powerpoint/2010/main" val="2362651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48D5A-BD20-4658-B6EB-A48A089D6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3000"/>
            <a:ext cx="11353800" cy="1082675"/>
          </a:xfrm>
        </p:spPr>
        <p:txBody>
          <a:bodyPr>
            <a:noAutofit/>
          </a:bodyPr>
          <a:lstStyle/>
          <a:p>
            <a:r>
              <a:rPr lang="en-US" sz="4800" dirty="0">
                <a:latin typeface="Georgia" panose="02040502050405020303" pitchFamily="18" charset="0"/>
              </a:rPr>
              <a:t>Continued Collection System Focus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809163-EAD5-4EC6-AFA9-E3620C894442}"/>
              </a:ext>
            </a:extLst>
          </p:cNvPr>
          <p:cNvSpPr txBox="1"/>
          <p:nvPr/>
        </p:nvSpPr>
        <p:spPr>
          <a:xfrm>
            <a:off x="9452013" y="4272198"/>
            <a:ext cx="2659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prstClr val="black"/>
                </a:solidFill>
                <a:latin typeface="Franklin Gothic Demi"/>
              </a:rPr>
              <a:t>Peak hour flows do not account for future population growth or expansion of the City’s service area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490EA8-665B-4BE7-AF08-A95FAD86FE3E}"/>
              </a:ext>
            </a:extLst>
          </p:cNvPr>
          <p:cNvGrpSpPr/>
          <p:nvPr/>
        </p:nvGrpSpPr>
        <p:grpSpPr>
          <a:xfrm>
            <a:off x="559168" y="1564640"/>
            <a:ext cx="8892845" cy="5293360"/>
            <a:chOff x="1554848" y="1564640"/>
            <a:chExt cx="8892845" cy="5293360"/>
          </a:xfrm>
        </p:grpSpPr>
        <p:graphicFrame>
          <p:nvGraphicFramePr>
            <p:cNvPr id="6" name="Object 3">
              <a:extLst>
                <a:ext uri="{FF2B5EF4-FFF2-40B4-BE49-F238E27FC236}">
                  <a16:creationId xmlns:a16="http://schemas.microsoft.com/office/drawing/2014/main" id="{064C28B0-7628-4807-849A-9BD63F39D07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54848" y="1564640"/>
            <a:ext cx="8892845" cy="52933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81" name="Worksheet" r:id="rId3" imgW="11791828" imgH="7019796" progId="Excel.Sheet.8">
                    <p:embed/>
                  </p:oleObj>
                </mc:Choice>
                <mc:Fallback>
                  <p:oleObj name="Worksheet" r:id="rId3" imgW="11791828" imgH="7019796" progId="Excel.Sheet.8">
                    <p:embed/>
                    <p:pic>
                      <p:nvPicPr>
                        <p:cNvPr id="6" name="Object 3">
                          <a:extLst>
                            <a:ext uri="{FF2B5EF4-FFF2-40B4-BE49-F238E27FC236}">
                              <a16:creationId xmlns:a16="http://schemas.microsoft.com/office/drawing/2014/main" id="{064C28B0-7628-4807-849A-9BD63F39D07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4848" y="1564640"/>
                          <a:ext cx="8892845" cy="529336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BBDE247-90A6-4296-ADCC-91EEDD255B88}"/>
                </a:ext>
              </a:extLst>
            </p:cNvPr>
            <p:cNvCxnSpPr>
              <a:cxnSpLocks/>
            </p:cNvCxnSpPr>
            <p:nvPr/>
          </p:nvCxnSpPr>
          <p:spPr>
            <a:xfrm>
              <a:off x="2432677" y="4154365"/>
              <a:ext cx="6996324" cy="0"/>
            </a:xfrm>
            <a:prstGeom prst="lin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D547D88-F85C-40FE-A53D-60AF19B70D11}"/>
                </a:ext>
              </a:extLst>
            </p:cNvPr>
            <p:cNvSpPr txBox="1"/>
            <p:nvPr/>
          </p:nvSpPr>
          <p:spPr>
            <a:xfrm>
              <a:off x="7038935" y="3886721"/>
              <a:ext cx="2390066" cy="2458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F8DB979-5227-4C10-BB54-5DB5A6927818}"/>
                </a:ext>
              </a:extLst>
            </p:cNvPr>
            <p:cNvCxnSpPr>
              <a:cxnSpLocks/>
            </p:cNvCxnSpPr>
            <p:nvPr/>
          </p:nvCxnSpPr>
          <p:spPr>
            <a:xfrm>
              <a:off x="7043853" y="3886721"/>
              <a:ext cx="239006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4E7A659-846A-485B-B4A7-7A1B5394382C}"/>
              </a:ext>
            </a:extLst>
          </p:cNvPr>
          <p:cNvSpPr txBox="1"/>
          <p:nvPr/>
        </p:nvSpPr>
        <p:spPr>
          <a:xfrm>
            <a:off x="1436997" y="4574176"/>
            <a:ext cx="2659858" cy="307777"/>
          </a:xfrm>
          <a:prstGeom prst="rect">
            <a:avLst/>
          </a:prstGeom>
          <a:noFill/>
          <a:ln>
            <a:solidFill>
              <a:srgbClr val="0B486B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B486B"/>
                </a:solidFill>
              </a:rPr>
              <a:t>Existing WWTP Capacity: 7 MGD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2CB134-AAE4-4EF0-89CE-D7E40637DF4F}"/>
              </a:ext>
            </a:extLst>
          </p:cNvPr>
          <p:cNvSpPr txBox="1"/>
          <p:nvPr/>
        </p:nvSpPr>
        <p:spPr>
          <a:xfrm>
            <a:off x="1436997" y="3811518"/>
            <a:ext cx="2659858" cy="307777"/>
          </a:xfrm>
          <a:prstGeom prst="rect">
            <a:avLst/>
          </a:prstGeom>
          <a:noFill/>
          <a:ln>
            <a:solidFill>
              <a:srgbClr val="0B486B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0B486B"/>
                </a:solidFill>
              </a:rPr>
              <a:t>Req’d</a:t>
            </a:r>
            <a:r>
              <a:rPr lang="en-US" sz="1400" dirty="0">
                <a:solidFill>
                  <a:srgbClr val="0B486B"/>
                </a:solidFill>
              </a:rPr>
              <a:t> WWTP Capacity: 12 MGD </a:t>
            </a:r>
          </a:p>
        </p:txBody>
      </p:sp>
    </p:spTree>
    <p:extLst>
      <p:ext uri="{BB962C8B-B14F-4D97-AF65-F5344CB8AC3E}">
        <p14:creationId xmlns:p14="http://schemas.microsoft.com/office/powerpoint/2010/main" val="1152472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9DC56F-BDA5-4E30-A5C0-715D1796BC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47" t="25260" r="12758" b="15758"/>
          <a:stretch/>
        </p:blipFill>
        <p:spPr>
          <a:xfrm>
            <a:off x="6181490" y="2592884"/>
            <a:ext cx="5410586" cy="2877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217A16-678D-4B0E-B270-3258BA36D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11425"/>
            <a:ext cx="10621162" cy="1082675"/>
          </a:xfrm>
        </p:spPr>
        <p:txBody>
          <a:bodyPr anchor="b">
            <a:noAutofit/>
          </a:bodyPr>
          <a:lstStyle/>
          <a:p>
            <a:r>
              <a:rPr lang="en-US" sz="4800" dirty="0">
                <a:latin typeface="Georgia" panose="02040502050405020303" pitchFamily="18" charset="0"/>
              </a:rPr>
              <a:t>Continued Collection System Focus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CE2122C-511C-47E7-B971-F6BF9BBE7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792" y="1946223"/>
            <a:ext cx="4981734" cy="1514085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n-lt"/>
              </a:rPr>
              <a:t>Allow for future growth </a:t>
            </a:r>
          </a:p>
          <a:p>
            <a:r>
              <a:rPr lang="en-US" sz="2000" dirty="0">
                <a:latin typeface="+mn-lt"/>
              </a:rPr>
              <a:t>Address aging collection system</a:t>
            </a:r>
          </a:p>
          <a:p>
            <a:r>
              <a:rPr lang="en-US" sz="2000" dirty="0">
                <a:latin typeface="+mn-lt"/>
              </a:rPr>
              <a:t>Maintain WWTP Flow &lt; 12 MGD</a:t>
            </a:r>
          </a:p>
          <a:p>
            <a:endParaRPr lang="en-US" sz="200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5DB35D-04DB-4D0C-A5B0-2DB476EB8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3606612"/>
            <a:ext cx="4584589" cy="28775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6E9CBC-BA1B-4AFF-9ABC-F23C4D042771}"/>
              </a:ext>
            </a:extLst>
          </p:cNvPr>
          <p:cNvSpPr txBox="1"/>
          <p:nvPr/>
        </p:nvSpPr>
        <p:spPr>
          <a:xfrm>
            <a:off x="6171814" y="5470445"/>
            <a:ext cx="5420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$3 - 6M of targeted collection system rehabilitation: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Remove ~2 MGD of RDII over next 20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To be completed in-house by City staff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City working on manhole sealing now</a:t>
            </a:r>
          </a:p>
        </p:txBody>
      </p:sp>
    </p:spTree>
    <p:extLst>
      <p:ext uri="{BB962C8B-B14F-4D97-AF65-F5344CB8AC3E}">
        <p14:creationId xmlns:p14="http://schemas.microsoft.com/office/powerpoint/2010/main" val="157533454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3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B486B"/>
      </a:accent1>
      <a:accent2>
        <a:srgbClr val="407CCA"/>
      </a:accent2>
      <a:accent3>
        <a:srgbClr val="95BA38"/>
      </a:accent3>
      <a:accent4>
        <a:srgbClr val="E1692C"/>
      </a:accent4>
      <a:accent5>
        <a:srgbClr val="706159"/>
      </a:accent5>
      <a:accent6>
        <a:srgbClr val="8B2332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79382B47F37847A799E0706E8AF4CB" ma:contentTypeVersion="11" ma:contentTypeDescription="Create a new document." ma:contentTypeScope="" ma:versionID="fd05a5730600d5bca19af125ede6998d">
  <xsd:schema xmlns:xsd="http://www.w3.org/2001/XMLSchema" xmlns:xs="http://www.w3.org/2001/XMLSchema" xmlns:p="http://schemas.microsoft.com/office/2006/metadata/properties" xmlns:ns2="145d2592-bed7-4678-8e2e-f0648ee1df61" xmlns:ns3="c62a7db0-a269-4dac-9855-cc9e0b6da925" targetNamespace="http://schemas.microsoft.com/office/2006/metadata/properties" ma:root="true" ma:fieldsID="12d11d344524b72b81a5cc1e962a1742" ns2:_="" ns3:_="">
    <xsd:import namespace="145d2592-bed7-4678-8e2e-f0648ee1df61"/>
    <xsd:import namespace="c62a7db0-a269-4dac-9855-cc9e0b6da9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5d2592-bed7-4678-8e2e-f0648ee1df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2a7db0-a269-4dac-9855-cc9e0b6da92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B3FCC7-0458-4252-BA81-311E88CBE203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c62a7db0-a269-4dac-9855-cc9e0b6da925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34DF30A-C0B3-487D-B327-756B21777F3A}"/>
</file>

<file path=customXml/itemProps3.xml><?xml version="1.0" encoding="utf-8"?>
<ds:datastoreItem xmlns:ds="http://schemas.openxmlformats.org/officeDocument/2006/customXml" ds:itemID="{C8B5320A-A828-48DD-8E60-20FEE60E60B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6089</TotalTime>
  <Words>1376</Words>
  <Application>Microsoft Office PowerPoint</Application>
  <PresentationFormat>Widescreen</PresentationFormat>
  <Paragraphs>328</Paragraphs>
  <Slides>34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Calibri</vt:lpstr>
      <vt:lpstr>Calibri Light</vt:lpstr>
      <vt:lpstr>Chaparral Pro</vt:lpstr>
      <vt:lpstr>Franklin Gothic Demi</vt:lpstr>
      <vt:lpstr>Georgia</vt:lpstr>
      <vt:lpstr>Lato Light</vt:lpstr>
      <vt:lpstr>Proxima Nova</vt:lpstr>
      <vt:lpstr>Wingdings</vt:lpstr>
      <vt:lpstr>Custom Design</vt:lpstr>
      <vt:lpstr>Worksheet</vt:lpstr>
      <vt:lpstr>Sweet Home WWTP Improvements Project 60% Update </vt:lpstr>
      <vt:lpstr>Project Foundation</vt:lpstr>
      <vt:lpstr>Agenda</vt:lpstr>
      <vt:lpstr>Introductions</vt:lpstr>
      <vt:lpstr>Team Introductions</vt:lpstr>
      <vt:lpstr>Project History</vt:lpstr>
      <vt:lpstr>Original Facilities Plan Review</vt:lpstr>
      <vt:lpstr>Continued Collection System Focus</vt:lpstr>
      <vt:lpstr>Continued Collection System Focus</vt:lpstr>
      <vt:lpstr>PowerPoint Presentation</vt:lpstr>
      <vt:lpstr>Existing WWTP Challenges</vt:lpstr>
      <vt:lpstr>“3R” Asset Management Approach</vt:lpstr>
      <vt:lpstr>PowerPoint Presentation</vt:lpstr>
      <vt:lpstr>Targeted Avg. Monthly Wastewater Rate</vt:lpstr>
      <vt:lpstr>60% Design  Update</vt:lpstr>
      <vt:lpstr>Project Status Update</vt:lpstr>
      <vt:lpstr>WWTP 60% Site Plan</vt:lpstr>
      <vt:lpstr>60% Design – “3R” Elements</vt:lpstr>
      <vt:lpstr>Site Flyover</vt:lpstr>
      <vt:lpstr>Administration Building</vt:lpstr>
      <vt:lpstr>Administration Building</vt:lpstr>
      <vt:lpstr>Maintenance Building</vt:lpstr>
      <vt:lpstr>Headworks, Dewatering &amp; Cake Storage</vt:lpstr>
      <vt:lpstr>Process Building</vt:lpstr>
      <vt:lpstr>Digester Complex</vt:lpstr>
      <vt:lpstr>Cost Update</vt:lpstr>
      <vt:lpstr>From Schematic Design to Now</vt:lpstr>
      <vt:lpstr>Providing for future WWTP expansion beyond 20 year planning horizon</vt:lpstr>
      <vt:lpstr>Long Term O&amp;M Considerations</vt:lpstr>
      <vt:lpstr>Project Funding Update</vt:lpstr>
      <vt:lpstr>Schedule and Next Steps</vt:lpstr>
      <vt:lpstr>Overall Project Schedule</vt:lpstr>
      <vt:lpstr>Next Steps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Nichelle Dykema</dc:creator>
  <cp:lastModifiedBy>Austin Rambin</cp:lastModifiedBy>
  <cp:revision>333</cp:revision>
  <cp:lastPrinted>2020-08-19T00:46:20Z</cp:lastPrinted>
  <dcterms:created xsi:type="dcterms:W3CDTF">2017-05-31T19:44:28Z</dcterms:created>
  <dcterms:modified xsi:type="dcterms:W3CDTF">2020-08-19T00:49:43Z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0x010100BB79382B47F37847A799E0706E8AF4CB</vt:lpwstr>
  </property>
</Properties>
</file>